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69"/>
  </p:notesMasterIdLst>
  <p:sldIdLst>
    <p:sldId id="256" r:id="rId4"/>
    <p:sldId id="260" r:id="rId5"/>
    <p:sldId id="257" r:id="rId6"/>
    <p:sldId id="876" r:id="rId7"/>
    <p:sldId id="283" r:id="rId8"/>
    <p:sldId id="369" r:id="rId9"/>
    <p:sldId id="282" r:id="rId10"/>
    <p:sldId id="263" r:id="rId11"/>
    <p:sldId id="370" r:id="rId12"/>
    <p:sldId id="259" r:id="rId13"/>
    <p:sldId id="872" r:id="rId14"/>
    <p:sldId id="262" r:id="rId15"/>
    <p:sldId id="284" r:id="rId16"/>
    <p:sldId id="264" r:id="rId17"/>
    <p:sldId id="269" r:id="rId18"/>
    <p:sldId id="415" r:id="rId19"/>
    <p:sldId id="280" r:id="rId20"/>
    <p:sldId id="416" r:id="rId21"/>
    <p:sldId id="417" r:id="rId22"/>
    <p:sldId id="418" r:id="rId23"/>
    <p:sldId id="419" r:id="rId24"/>
    <p:sldId id="420" r:id="rId25"/>
    <p:sldId id="513" r:id="rId26"/>
    <p:sldId id="285" r:id="rId27"/>
    <p:sldId id="862" r:id="rId28"/>
    <p:sldId id="869" r:id="rId29"/>
    <p:sldId id="871" r:id="rId30"/>
    <p:sldId id="880" r:id="rId31"/>
    <p:sldId id="879" r:id="rId32"/>
    <p:sldId id="881" r:id="rId33"/>
    <p:sldId id="882" r:id="rId34"/>
    <p:sldId id="883" r:id="rId35"/>
    <p:sldId id="884" r:id="rId36"/>
    <p:sldId id="885" r:id="rId37"/>
    <p:sldId id="886" r:id="rId38"/>
    <p:sldId id="887" r:id="rId39"/>
    <p:sldId id="888" r:id="rId40"/>
    <p:sldId id="265" r:id="rId41"/>
    <p:sldId id="360" r:id="rId42"/>
    <p:sldId id="361" r:id="rId43"/>
    <p:sldId id="889" r:id="rId44"/>
    <p:sldId id="890" r:id="rId45"/>
    <p:sldId id="287" r:id="rId46"/>
    <p:sldId id="891" r:id="rId47"/>
    <p:sldId id="892" r:id="rId48"/>
    <p:sldId id="893" r:id="rId49"/>
    <p:sldId id="503" r:id="rId50"/>
    <p:sldId id="286" r:id="rId51"/>
    <p:sldId id="530" r:id="rId52"/>
    <p:sldId id="531" r:id="rId53"/>
    <p:sldId id="532" r:id="rId54"/>
    <p:sldId id="266" r:id="rId55"/>
    <p:sldId id="267" r:id="rId56"/>
    <p:sldId id="290" r:id="rId57"/>
    <p:sldId id="291" r:id="rId58"/>
    <p:sldId id="536" r:id="rId59"/>
    <p:sldId id="537" r:id="rId60"/>
    <p:sldId id="538" r:id="rId61"/>
    <p:sldId id="268" r:id="rId62"/>
    <p:sldId id="270" r:id="rId63"/>
    <p:sldId id="271" r:id="rId64"/>
    <p:sldId id="272" r:id="rId65"/>
    <p:sldId id="542" r:id="rId66"/>
    <p:sldId id="543" r:id="rId67"/>
    <p:sldId id="544"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97F"/>
    <a:srgbClr val="F8F8F8"/>
    <a:srgbClr val="000000"/>
    <a:srgbClr val="2436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A07DD1-6F10-49E1-BE63-A856BF5A3144}" v="2" dt="2025-11-15T17:27:28.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17" d="100"/>
          <a:sy n="117" d="100"/>
        </p:scale>
        <p:origin x="106" y="662"/>
      </p:cViewPr>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Candia Torres" userId="c66fc691-4246-4d53-8ff0-36beadcd7abd" providerId="ADAL" clId="{702B06F7-8823-4B2A-90A1-619D54ECA361}"/>
    <pc:docChg chg="modSld">
      <pc:chgData name="Antonio Candia Torres" userId="c66fc691-4246-4d53-8ff0-36beadcd7abd" providerId="ADAL" clId="{702B06F7-8823-4B2A-90A1-619D54ECA361}" dt="2025-11-15T17:27:28.292" v="1" actId="1076"/>
      <pc:docMkLst>
        <pc:docMk/>
      </pc:docMkLst>
      <pc:sldChg chg="modSp">
        <pc:chgData name="Antonio Candia Torres" userId="c66fc691-4246-4d53-8ff0-36beadcd7abd" providerId="ADAL" clId="{702B06F7-8823-4B2A-90A1-619D54ECA361}" dt="2025-11-15T17:27:28.292" v="1" actId="1076"/>
        <pc:sldMkLst>
          <pc:docMk/>
          <pc:sldMk cId="1750625563" sldId="260"/>
        </pc:sldMkLst>
        <pc:picChg chg="mod">
          <ac:chgData name="Antonio Candia Torres" userId="c66fc691-4246-4d53-8ff0-36beadcd7abd" providerId="ADAL" clId="{702B06F7-8823-4B2A-90A1-619D54ECA361}" dt="2025-11-15T17:27:28.292" v="1" actId="1076"/>
          <ac:picMkLst>
            <pc:docMk/>
            <pc:sldMk cId="1750625563" sldId="260"/>
            <ac:picMk id="3074" creationId="{2951DCC7-85A5-A6A1-C1B1-3467C9CD3B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77568-00FE-4691-ABFF-38AAE20BBAFD}" type="datetimeFigureOut">
              <a:rPr lang="es-CO" smtClean="0"/>
              <a:t>15/11/2025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F0F0CC-FE73-4235-9905-AC58AB433EDD}" type="slidenum">
              <a:rPr lang="es-CO" smtClean="0"/>
              <a:t>‹#›</a:t>
            </a:fld>
            <a:endParaRPr lang="es-CO"/>
          </a:p>
        </p:txBody>
      </p:sp>
    </p:spTree>
    <p:extLst>
      <p:ext uri="{BB962C8B-B14F-4D97-AF65-F5344CB8AC3E}">
        <p14:creationId xmlns:p14="http://schemas.microsoft.com/office/powerpoint/2010/main" val="1713964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A82444B-9915-44AD-902E-AFB63231AF50}" type="slidenum">
              <a:rPr lang="es-CO" smtClean="0"/>
              <a:t>50</a:t>
            </a:fld>
            <a:endParaRPr lang="es-CO"/>
          </a:p>
        </p:txBody>
      </p:sp>
    </p:spTree>
    <p:extLst>
      <p:ext uri="{BB962C8B-B14F-4D97-AF65-F5344CB8AC3E}">
        <p14:creationId xmlns:p14="http://schemas.microsoft.com/office/powerpoint/2010/main" val="3768445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17EB6-70C0-DE53-8455-A6D943A4F64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0CE8C9-8A5D-3846-FF29-2E4521925B9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061878E-0D96-7D7A-AAD0-C58FD9255EE9}"/>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3F5F0E36-5EFB-E661-91C0-F9F57443F59F}"/>
              </a:ext>
            </a:extLst>
          </p:cNvPr>
          <p:cNvSpPr>
            <a:spLocks noGrp="1"/>
          </p:cNvSpPr>
          <p:nvPr>
            <p:ph type="sldNum" sz="quarter" idx="5"/>
          </p:nvPr>
        </p:nvSpPr>
        <p:spPr/>
        <p:txBody>
          <a:bodyPr/>
          <a:lstStyle/>
          <a:p>
            <a:fld id="{5A82444B-9915-44AD-902E-AFB63231AF50}" type="slidenum">
              <a:rPr lang="es-CO" smtClean="0"/>
              <a:t>58</a:t>
            </a:fld>
            <a:endParaRPr lang="es-CO"/>
          </a:p>
        </p:txBody>
      </p:sp>
    </p:spTree>
    <p:extLst>
      <p:ext uri="{BB962C8B-B14F-4D97-AF65-F5344CB8AC3E}">
        <p14:creationId xmlns:p14="http://schemas.microsoft.com/office/powerpoint/2010/main" val="1053835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con video 1">
    <p:spTree>
      <p:nvGrpSpPr>
        <p:cNvPr id="1" name=""/>
        <p:cNvGrpSpPr/>
        <p:nvPr/>
      </p:nvGrpSpPr>
      <p:grpSpPr>
        <a:xfrm>
          <a:off x="0" y="0"/>
          <a:ext cx="0" cy="0"/>
          <a:chOff x="0" y="0"/>
          <a:chExt cx="0" cy="0"/>
        </a:xfrm>
      </p:grpSpPr>
      <p:pic>
        <p:nvPicPr>
          <p:cNvPr id="7" name="Video 1">
            <a:hlinkClick r:id="" action="ppaction://media"/>
            <a:extLst>
              <a:ext uri="{FF2B5EF4-FFF2-40B4-BE49-F238E27FC236}">
                <a16:creationId xmlns:a16="http://schemas.microsoft.com/office/drawing/2014/main" id="{7D069979-AA20-443A-341E-932032D3569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95700"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172233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01" fill="hold"/>
                                        <p:tgtEl>
                                          <p:spTgt spid="7"/>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ortada con imagen">
    <p:bg>
      <p:bgPr>
        <a:solidFill>
          <a:schemeClr val="bg1"/>
        </a:solidFill>
        <a:effectLst/>
      </p:bgPr>
    </p:bg>
    <p:spTree>
      <p:nvGrpSpPr>
        <p:cNvPr id="1" name=""/>
        <p:cNvGrpSpPr/>
        <p:nvPr/>
      </p:nvGrpSpPr>
      <p:grpSpPr>
        <a:xfrm>
          <a:off x="0" y="0"/>
          <a:ext cx="0" cy="0"/>
          <a:chOff x="0" y="0"/>
          <a:chExt cx="0" cy="0"/>
        </a:xfrm>
      </p:grpSpPr>
      <p:sp>
        <p:nvSpPr>
          <p:cNvPr id="21" name="Forma libre: forma 20">
            <a:extLst>
              <a:ext uri="{FF2B5EF4-FFF2-40B4-BE49-F238E27FC236}">
                <a16:creationId xmlns:a16="http://schemas.microsoft.com/office/drawing/2014/main" id="{76140F11-A395-5D47-C310-43E64741A612}"/>
              </a:ext>
            </a:extLst>
          </p:cNvPr>
          <p:cNvSpPr/>
          <p:nvPr userDrawn="1"/>
        </p:nvSpPr>
        <p:spPr>
          <a:xfrm>
            <a:off x="7883" y="-319"/>
            <a:ext cx="3735390" cy="5097462"/>
          </a:xfrm>
          <a:custGeom>
            <a:avLst/>
            <a:gdLst>
              <a:gd name="connsiteX0" fmla="*/ 0 w 3735390"/>
              <a:gd name="connsiteY0" fmla="*/ 4863391 h 5143820"/>
              <a:gd name="connsiteX1" fmla="*/ 162599 w 3735390"/>
              <a:gd name="connsiteY1" fmla="*/ 4941719 h 5143820"/>
              <a:gd name="connsiteX2" fmla="*/ 1163641 w 3735390"/>
              <a:gd name="connsiteY2" fmla="*/ 5143820 h 5143820"/>
              <a:gd name="connsiteX3" fmla="*/ 0 w 3735390"/>
              <a:gd name="connsiteY3" fmla="*/ 5143820 h 5143820"/>
              <a:gd name="connsiteX4" fmla="*/ 3718180 w 3735390"/>
              <a:gd name="connsiteY4" fmla="*/ 2861344 h 5143820"/>
              <a:gd name="connsiteX5" fmla="*/ 3701790 w 3735390"/>
              <a:gd name="connsiteY5" fmla="*/ 3025601 h 5143820"/>
              <a:gd name="connsiteX6" fmla="*/ 2480694 w 3735390"/>
              <a:gd name="connsiteY6" fmla="*/ 5032915 h 5143820"/>
              <a:gd name="connsiteX7" fmla="*/ 2313179 w 3735390"/>
              <a:gd name="connsiteY7" fmla="*/ 5143820 h 5143820"/>
              <a:gd name="connsiteX8" fmla="*/ 1163641 w 3735390"/>
              <a:gd name="connsiteY8" fmla="*/ 5143820 h 5143820"/>
              <a:gd name="connsiteX9" fmla="*/ 3686307 w 3735390"/>
              <a:gd name="connsiteY9" fmla="*/ 3074655 h 5143820"/>
              <a:gd name="connsiteX10" fmla="*/ 3723453 w 3735390"/>
              <a:gd name="connsiteY10" fmla="*/ 2808503 h 5143820"/>
              <a:gd name="connsiteX11" fmla="*/ 3722114 w 3735390"/>
              <a:gd name="connsiteY11" fmla="*/ 2835016 h 5143820"/>
              <a:gd name="connsiteX12" fmla="*/ 3718180 w 3735390"/>
              <a:gd name="connsiteY12" fmla="*/ 2861344 h 5143820"/>
              <a:gd name="connsiteX13" fmla="*/ 3735390 w 3735390"/>
              <a:gd name="connsiteY13" fmla="*/ 2572109 h 5143820"/>
              <a:gd name="connsiteX14" fmla="*/ 3731435 w 3735390"/>
              <a:gd name="connsiteY14" fmla="*/ 2728510 h 5143820"/>
              <a:gd name="connsiteX15" fmla="*/ 3723453 w 3735390"/>
              <a:gd name="connsiteY15" fmla="*/ 2808503 h 5143820"/>
              <a:gd name="connsiteX16" fmla="*/ 3723453 w 3735390"/>
              <a:gd name="connsiteY16" fmla="*/ 2335634 h 5143820"/>
              <a:gd name="connsiteX17" fmla="*/ 3731435 w 3735390"/>
              <a:gd name="connsiteY17" fmla="*/ 2415628 h 5143820"/>
              <a:gd name="connsiteX18" fmla="*/ 3735390 w 3735390"/>
              <a:gd name="connsiteY18" fmla="*/ 2572030 h 5143820"/>
              <a:gd name="connsiteX19" fmla="*/ 3718181 w 3735390"/>
              <a:gd name="connsiteY19" fmla="*/ 2282798 h 5143820"/>
              <a:gd name="connsiteX20" fmla="*/ 3722114 w 3735390"/>
              <a:gd name="connsiteY20" fmla="*/ 2309123 h 5143820"/>
              <a:gd name="connsiteX21" fmla="*/ 3723453 w 3735390"/>
              <a:gd name="connsiteY21" fmla="*/ 2335634 h 5143820"/>
              <a:gd name="connsiteX22" fmla="*/ 0 w 3735390"/>
              <a:gd name="connsiteY22" fmla="*/ 0 h 5143820"/>
              <a:gd name="connsiteX23" fmla="*/ 2312697 w 3735390"/>
              <a:gd name="connsiteY23" fmla="*/ 0 h 5143820"/>
              <a:gd name="connsiteX24" fmla="*/ 2480694 w 3735390"/>
              <a:gd name="connsiteY24" fmla="*/ 111224 h 5143820"/>
              <a:gd name="connsiteX25" fmla="*/ 3701790 w 3735390"/>
              <a:gd name="connsiteY25" fmla="*/ 2118538 h 5143820"/>
              <a:gd name="connsiteX26" fmla="*/ 3718181 w 3735390"/>
              <a:gd name="connsiteY26" fmla="*/ 2282798 h 5143820"/>
              <a:gd name="connsiteX27" fmla="*/ 3686307 w 3735390"/>
              <a:gd name="connsiteY27" fmla="*/ 2069485 h 5143820"/>
              <a:gd name="connsiteX28" fmla="*/ 1163641 w 3735390"/>
              <a:gd name="connsiteY28" fmla="*/ 318 h 5143820"/>
              <a:gd name="connsiteX29" fmla="*/ 162599 w 3735390"/>
              <a:gd name="connsiteY29" fmla="*/ 202419 h 5143820"/>
              <a:gd name="connsiteX30" fmla="*/ 0 w 3735390"/>
              <a:gd name="connsiteY30" fmla="*/ 280747 h 514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35390" h="5143820">
                <a:moveTo>
                  <a:pt x="0" y="4863391"/>
                </a:moveTo>
                <a:lnTo>
                  <a:pt x="162599" y="4941719"/>
                </a:lnTo>
                <a:cubicBezTo>
                  <a:pt x="470280" y="5071857"/>
                  <a:pt x="808556" y="5143820"/>
                  <a:pt x="1163641" y="5143820"/>
                </a:cubicBezTo>
                <a:lnTo>
                  <a:pt x="0" y="5143820"/>
                </a:lnTo>
                <a:close/>
                <a:moveTo>
                  <a:pt x="3718180" y="2861344"/>
                </a:moveTo>
                <a:lnTo>
                  <a:pt x="3701790" y="3025601"/>
                </a:lnTo>
                <a:cubicBezTo>
                  <a:pt x="3578623" y="3849025"/>
                  <a:pt x="3125229" y="4564491"/>
                  <a:pt x="2480694" y="5032915"/>
                </a:cubicBezTo>
                <a:lnTo>
                  <a:pt x="2313179" y="5143820"/>
                </a:lnTo>
                <a:lnTo>
                  <a:pt x="1163641" y="5143820"/>
                </a:lnTo>
                <a:cubicBezTo>
                  <a:pt x="2411986" y="5143820"/>
                  <a:pt x="3452591" y="4254382"/>
                  <a:pt x="3686307" y="3074655"/>
                </a:cubicBezTo>
                <a:close/>
                <a:moveTo>
                  <a:pt x="3723453" y="2808503"/>
                </a:moveTo>
                <a:lnTo>
                  <a:pt x="3722114" y="2835016"/>
                </a:lnTo>
                <a:lnTo>
                  <a:pt x="3718180" y="2861344"/>
                </a:lnTo>
                <a:close/>
                <a:moveTo>
                  <a:pt x="3735390" y="2572109"/>
                </a:moveTo>
                <a:lnTo>
                  <a:pt x="3731435" y="2728510"/>
                </a:lnTo>
                <a:lnTo>
                  <a:pt x="3723453" y="2808503"/>
                </a:lnTo>
                <a:close/>
                <a:moveTo>
                  <a:pt x="3723453" y="2335634"/>
                </a:moveTo>
                <a:lnTo>
                  <a:pt x="3731435" y="2415628"/>
                </a:lnTo>
                <a:lnTo>
                  <a:pt x="3735390" y="2572030"/>
                </a:lnTo>
                <a:close/>
                <a:moveTo>
                  <a:pt x="3718181" y="2282798"/>
                </a:moveTo>
                <a:lnTo>
                  <a:pt x="3722114" y="2309123"/>
                </a:lnTo>
                <a:lnTo>
                  <a:pt x="3723453" y="2335634"/>
                </a:lnTo>
                <a:close/>
                <a:moveTo>
                  <a:pt x="0" y="0"/>
                </a:moveTo>
                <a:lnTo>
                  <a:pt x="2312697" y="0"/>
                </a:lnTo>
                <a:lnTo>
                  <a:pt x="2480694" y="111224"/>
                </a:lnTo>
                <a:cubicBezTo>
                  <a:pt x="3125229" y="579648"/>
                  <a:pt x="3578623" y="1295115"/>
                  <a:pt x="3701790" y="2118538"/>
                </a:cubicBezTo>
                <a:lnTo>
                  <a:pt x="3718181" y="2282798"/>
                </a:lnTo>
                <a:lnTo>
                  <a:pt x="3686307" y="2069485"/>
                </a:lnTo>
                <a:cubicBezTo>
                  <a:pt x="3452591" y="889756"/>
                  <a:pt x="2411986" y="318"/>
                  <a:pt x="1163641" y="318"/>
                </a:cubicBezTo>
                <a:cubicBezTo>
                  <a:pt x="808556" y="318"/>
                  <a:pt x="470280" y="72281"/>
                  <a:pt x="162599" y="202419"/>
                </a:cubicBezTo>
                <a:lnTo>
                  <a:pt x="0" y="280747"/>
                </a:lnTo>
                <a:close/>
              </a:path>
            </a:pathLst>
          </a:cu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4059555"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4059239"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4059555"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4059239" y="441366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posición de imagen 5">
            <a:extLst>
              <a:ext uri="{FF2B5EF4-FFF2-40B4-BE49-F238E27FC236}">
                <a16:creationId xmlns:a16="http://schemas.microsoft.com/office/drawing/2014/main" id="{B10E65AD-87C0-6802-FCF6-D3915EC10B7C}"/>
              </a:ext>
            </a:extLst>
          </p:cNvPr>
          <p:cNvSpPr>
            <a:spLocks noGrp="1"/>
          </p:cNvSpPr>
          <p:nvPr>
            <p:ph type="pic" sz="quarter" idx="12" hasCustomPrompt="1"/>
          </p:nvPr>
        </p:nvSpPr>
        <p:spPr>
          <a:xfrm>
            <a:off x="1" y="-1"/>
            <a:ext cx="3735389" cy="5097464"/>
          </a:xfrm>
          <a:custGeom>
            <a:avLst/>
            <a:gdLst>
              <a:gd name="connsiteX0" fmla="*/ 0 w 3735389"/>
              <a:gd name="connsiteY0" fmla="*/ 0 h 5097464"/>
              <a:gd name="connsiteX1" fmla="*/ 1186657 w 3735389"/>
              <a:gd name="connsiteY1" fmla="*/ 0 h 5097464"/>
              <a:gd name="connsiteX2" fmla="*/ 3735389 w 3735389"/>
              <a:gd name="connsiteY2" fmla="*/ 2548732 h 5097464"/>
              <a:gd name="connsiteX3" fmla="*/ 3735388 w 3735389"/>
              <a:gd name="connsiteY3" fmla="*/ 2548732 h 5097464"/>
              <a:gd name="connsiteX4" fmla="*/ 1186656 w 3735389"/>
              <a:gd name="connsiteY4" fmla="*/ 5097464 h 5097464"/>
              <a:gd name="connsiteX5" fmla="*/ 0 w 3735389"/>
              <a:gd name="connsiteY5" fmla="*/ 5097464 h 509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5389" h="5097464">
                <a:moveTo>
                  <a:pt x="0" y="0"/>
                </a:moveTo>
                <a:lnTo>
                  <a:pt x="1186657" y="0"/>
                </a:lnTo>
                <a:cubicBezTo>
                  <a:pt x="2594283" y="0"/>
                  <a:pt x="3735389" y="1141106"/>
                  <a:pt x="3735389" y="2548732"/>
                </a:cubicBezTo>
                <a:lnTo>
                  <a:pt x="3735388" y="2548732"/>
                </a:lnTo>
                <a:cubicBezTo>
                  <a:pt x="3735388" y="3956358"/>
                  <a:pt x="2594282" y="5097464"/>
                  <a:pt x="1186656" y="5097464"/>
                </a:cubicBezTo>
                <a:lnTo>
                  <a:pt x="0" y="5097464"/>
                </a:lnTo>
                <a:close/>
              </a:path>
            </a:pathLst>
          </a:custGeom>
          <a:solidFill>
            <a:schemeClr val="bg1">
              <a:lumMod val="85000"/>
            </a:schemeClr>
          </a:solidFill>
        </p:spPr>
        <p:txBody>
          <a:bodyPr wrap="square" anchor="ctr">
            <a:noAutofit/>
          </a:bodyPr>
          <a:lstStyle>
            <a:lvl1pPr marL="0" indent="0" algn="ctr">
              <a:buNone/>
              <a:defRPr b="1">
                <a:solidFill>
                  <a:srgbClr val="24397F"/>
                </a:solidFill>
              </a:defRPr>
            </a:lvl1pPr>
          </a:lstStyle>
          <a:p>
            <a:r>
              <a:rPr lang="es-CO"/>
              <a:t>Insertar imagen</a:t>
            </a:r>
          </a:p>
        </p:txBody>
      </p:sp>
    </p:spTree>
    <p:extLst>
      <p:ext uri="{BB962C8B-B14F-4D97-AF65-F5344CB8AC3E}">
        <p14:creationId xmlns:p14="http://schemas.microsoft.com/office/powerpoint/2010/main" val="18724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Título 1 línea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914400"/>
            <a:ext cx="8778241"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1799610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ítulo 2 líne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304925"/>
            <a:ext cx="8778241" cy="365569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Gráfico 6">
            <a:extLst>
              <a:ext uri="{FF2B5EF4-FFF2-40B4-BE49-F238E27FC236}">
                <a16:creationId xmlns:a16="http://schemas.microsoft.com/office/drawing/2014/main" id="{48A3DA66-9E40-0A26-2F5B-FC6DC4F962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34175" y="2748336"/>
            <a:ext cx="3186604" cy="2961528"/>
          </a:xfrm>
          <a:prstGeom prst="rect">
            <a:avLst/>
          </a:prstGeom>
        </p:spPr>
      </p:pic>
    </p:spTree>
    <p:extLst>
      <p:ext uri="{BB962C8B-B14F-4D97-AF65-F5344CB8AC3E}">
        <p14:creationId xmlns:p14="http://schemas.microsoft.com/office/powerpoint/2010/main" val="3483727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Título 1 línea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416688"/>
            <a:ext cx="8778241"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1277979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Título 2 líne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182563" y="1836418"/>
            <a:ext cx="8778241" cy="31242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1101277"/>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2562174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914400"/>
            <a:ext cx="5703254" cy="4046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182563" y="914400"/>
            <a:ext cx="2894012" cy="4046538"/>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411072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Título | Subtítulo | Imagen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416688"/>
            <a:ext cx="5722304" cy="35439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182563" y="1416686"/>
            <a:ext cx="2894012" cy="3544252"/>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2133007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Imagen | Título 2 linas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57550" y="182880"/>
            <a:ext cx="5703570"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57550" y="1295400"/>
            <a:ext cx="5703254" cy="36652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osición de imagen 5">
            <a:extLst>
              <a:ext uri="{FF2B5EF4-FFF2-40B4-BE49-F238E27FC236}">
                <a16:creationId xmlns:a16="http://schemas.microsoft.com/office/drawing/2014/main" id="{FC4241AF-89F1-82D7-0831-46E557697753}"/>
              </a:ext>
            </a:extLst>
          </p:cNvPr>
          <p:cNvSpPr>
            <a:spLocks noGrp="1"/>
          </p:cNvSpPr>
          <p:nvPr>
            <p:ph type="pic" sz="quarter" idx="11"/>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34386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Imagen | Título 2 linas | Subtítulo | Texto o bullet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3238596" y="182880"/>
            <a:ext cx="5722524" cy="91440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4">
            <a:extLst>
              <a:ext uri="{FF2B5EF4-FFF2-40B4-BE49-F238E27FC236}">
                <a16:creationId xmlns:a16="http://schemas.microsoft.com/office/drawing/2014/main" id="{AAB1B2CC-52A9-721C-F684-A2BC64313D6A}"/>
              </a:ext>
            </a:extLst>
          </p:cNvPr>
          <p:cNvSpPr>
            <a:spLocks noGrp="1"/>
          </p:cNvSpPr>
          <p:nvPr>
            <p:ph type="body" sz="quarter" idx="10"/>
          </p:nvPr>
        </p:nvSpPr>
        <p:spPr>
          <a:xfrm>
            <a:off x="3238500" y="1828800"/>
            <a:ext cx="5722304" cy="31318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3238500" y="1117589"/>
            <a:ext cx="5722938"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4" name="Marcador de posición de imagen 5">
            <a:extLst>
              <a:ext uri="{FF2B5EF4-FFF2-40B4-BE49-F238E27FC236}">
                <a16:creationId xmlns:a16="http://schemas.microsoft.com/office/drawing/2014/main" id="{D3844CDE-A1C9-230B-B438-5CC19E2D1B9E}"/>
              </a:ext>
            </a:extLst>
          </p:cNvPr>
          <p:cNvSpPr>
            <a:spLocks noGrp="1"/>
          </p:cNvSpPr>
          <p:nvPr>
            <p:ph type="pic" sz="quarter" idx="12"/>
          </p:nvPr>
        </p:nvSpPr>
        <p:spPr>
          <a:xfrm>
            <a:off x="0" y="0"/>
            <a:ext cx="3076575" cy="5143500"/>
          </a:xfrm>
          <a:solidFill>
            <a:schemeClr val="bg1">
              <a:lumMod val="85000"/>
            </a:schemeClr>
          </a:solidFill>
          <a:ln>
            <a:noFill/>
          </a:ln>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65529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182563" y="914082"/>
            <a:ext cx="8778875" cy="40465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15864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Portada con video 2">
    <p:spTree>
      <p:nvGrpSpPr>
        <p:cNvPr id="1" name=""/>
        <p:cNvGrpSpPr/>
        <p:nvPr/>
      </p:nvGrpSpPr>
      <p:grpSpPr>
        <a:xfrm>
          <a:off x="0" y="0"/>
          <a:ext cx="0" cy="0"/>
          <a:chOff x="0" y="0"/>
          <a:chExt cx="0" cy="0"/>
        </a:xfrm>
      </p:grpSpPr>
      <p:pic>
        <p:nvPicPr>
          <p:cNvPr id="2" name="Video 2">
            <a:hlinkClick r:id="" action="ppaction://media"/>
            <a:extLst>
              <a:ext uri="{FF2B5EF4-FFF2-40B4-BE49-F238E27FC236}">
                <a16:creationId xmlns:a16="http://schemas.microsoft.com/office/drawing/2014/main" id="{80B86C11-49EC-77B9-9713-E168DBBF96D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grayscl/>
          </a:blip>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508911"/>
            <a:ext cx="2552700" cy="393700"/>
          </a:xfrm>
        </p:spPr>
        <p:txBody>
          <a:bodyPr anchor="b">
            <a:noAutofit/>
          </a:bodyPr>
          <a:lstStyle>
            <a:lvl1pPr marL="0" indent="0" algn="l">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84491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53"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par>
                                <p:cTn id="12" presetID="10" presetClass="entr" presetSubtype="0" fill="hold" grpId="0" nodeType="withEffect">
                                  <p:stCondLst>
                                    <p:cond delay="500"/>
                                  </p:stCondLst>
                                  <p:iterate type="lt">
                                    <p:tmPct val="6000"/>
                                  </p:iterate>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6" presetClass="entr" presetSubtype="37" fill="hold" nodeType="withEffect">
                                  <p:stCondLst>
                                    <p:cond delay="230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10" presetClass="entr" presetSubtype="0" fill="hold" grpId="0" nodeType="withEffect">
                                  <p:stCondLst>
                                    <p:cond delay="26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Título | Subtítulo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3195DB3E-B192-A7E2-F990-B74D0C294D67}"/>
              </a:ext>
            </a:extLst>
          </p:cNvPr>
          <p:cNvSpPr>
            <a:spLocks noGrp="1"/>
          </p:cNvSpPr>
          <p:nvPr>
            <p:ph type="chart" sz="quarter" idx="12"/>
          </p:nvPr>
        </p:nvSpPr>
        <p:spPr>
          <a:xfrm>
            <a:off x="182563" y="1447800"/>
            <a:ext cx="8778876" cy="3513138"/>
          </a:xfrm>
        </p:spPr>
        <p:txBody>
          <a:bodyPr anchor="ctr"/>
          <a:lstStyle>
            <a:lvl1pPr marL="0" indent="0" algn="ctr">
              <a:buNone/>
              <a:defRPr b="1">
                <a:solidFill>
                  <a:srgbClr val="24397F"/>
                </a:solidFill>
              </a:defRPr>
            </a:lvl1pPr>
          </a:lstStyle>
          <a:p>
            <a:endParaRPr lang="es-CO"/>
          </a:p>
        </p:txBody>
      </p:sp>
    </p:spTree>
    <p:extLst>
      <p:ext uri="{BB962C8B-B14F-4D97-AF65-F5344CB8AC3E}">
        <p14:creationId xmlns:p14="http://schemas.microsoft.com/office/powerpoint/2010/main" val="3712205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 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gráfico 5">
            <a:extLst>
              <a:ext uri="{FF2B5EF4-FFF2-40B4-BE49-F238E27FC236}">
                <a16:creationId xmlns:a16="http://schemas.microsoft.com/office/drawing/2014/main" id="{C415A9A8-B3FC-9CFA-8AE1-68039ABCCDC7}"/>
              </a:ext>
            </a:extLst>
          </p:cNvPr>
          <p:cNvSpPr>
            <a:spLocks noGrp="1"/>
          </p:cNvSpPr>
          <p:nvPr>
            <p:ph type="chart" sz="quarter" idx="11"/>
          </p:nvPr>
        </p:nvSpPr>
        <p:spPr>
          <a:xfrm>
            <a:off x="4705350" y="914082"/>
            <a:ext cx="4256088" cy="4046538"/>
          </a:xfrm>
        </p:spPr>
        <p:txBody>
          <a:bodyPr anchor="ctr"/>
          <a:lstStyle>
            <a:lvl1pPr marL="0" indent="0" algn="ctr">
              <a:buNone/>
              <a:defRPr b="1">
                <a:solidFill>
                  <a:srgbClr val="24397F"/>
                </a:solidFill>
              </a:defRPr>
            </a:lvl1pPr>
          </a:lstStyle>
          <a:p>
            <a:endParaRPr lang="es-CO"/>
          </a:p>
        </p:txBody>
      </p:sp>
      <p:sp>
        <p:nvSpPr>
          <p:cNvPr id="5" name="Marcador de texto 4">
            <a:extLst>
              <a:ext uri="{FF2B5EF4-FFF2-40B4-BE49-F238E27FC236}">
                <a16:creationId xmlns:a16="http://schemas.microsoft.com/office/drawing/2014/main" id="{91977F7A-324B-5658-6DB4-B83B28566ADC}"/>
              </a:ext>
            </a:extLst>
          </p:cNvPr>
          <p:cNvSpPr>
            <a:spLocks noGrp="1"/>
          </p:cNvSpPr>
          <p:nvPr>
            <p:ph type="body" sz="quarter" idx="12"/>
          </p:nvPr>
        </p:nvSpPr>
        <p:spPr>
          <a:xfrm>
            <a:off x="182563" y="914082"/>
            <a:ext cx="4256087" cy="404685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436591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 Título | Subtítulo |  Texto o bullets |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EE867-59CC-2762-2A27-52C8A62406FF}"/>
              </a:ext>
            </a:extLst>
          </p:cNvPr>
          <p:cNvSpPr>
            <a:spLocks noGrp="1"/>
          </p:cNvSpPr>
          <p:nvPr>
            <p:ph type="title" hasCustomPrompt="1"/>
          </p:nvPr>
        </p:nvSpPr>
        <p:spPr>
          <a:xfrm>
            <a:off x="182880" y="182880"/>
            <a:ext cx="8778240" cy="548640"/>
          </a:xfrm>
        </p:spPr>
        <p:txBody>
          <a:bodyPr anchor="b"/>
          <a:lstStyle>
            <a:lvl1pPr>
              <a:defRPr/>
            </a:lvl1pPr>
          </a:lstStyle>
          <a:p>
            <a:r>
              <a:rPr lang="es-ES"/>
              <a:t>Haga clic para agregar título</a:t>
            </a:r>
            <a:endParaRPr lang="es-CO"/>
          </a:p>
        </p:txBody>
      </p:sp>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Marcador de texto 7">
            <a:extLst>
              <a:ext uri="{FF2B5EF4-FFF2-40B4-BE49-F238E27FC236}">
                <a16:creationId xmlns:a16="http://schemas.microsoft.com/office/drawing/2014/main" id="{7F2A0E11-2A04-F3AC-301E-CFD372FE4A91}"/>
              </a:ext>
            </a:extLst>
          </p:cNvPr>
          <p:cNvSpPr>
            <a:spLocks noGrp="1"/>
          </p:cNvSpPr>
          <p:nvPr>
            <p:ph type="body" sz="quarter" idx="11"/>
          </p:nvPr>
        </p:nvSpPr>
        <p:spPr>
          <a:xfrm>
            <a:off x="182563" y="731838"/>
            <a:ext cx="8778875" cy="547687"/>
          </a:xfrm>
        </p:spPr>
        <p:txBody>
          <a:bodyPr/>
          <a:lstStyle>
            <a:lvl1pPr marL="0" indent="0">
              <a:buNone/>
              <a:defRPr b="1">
                <a:solidFill>
                  <a:schemeClr val="tx1">
                    <a:lumMod val="75000"/>
                    <a:lumOff val="25000"/>
                  </a:schemeClr>
                </a:solidFill>
              </a:defRPr>
            </a:lvl1pPr>
          </a:lstStyle>
          <a:p>
            <a:pPr lvl="0"/>
            <a:r>
              <a:rPr lang="es-ES"/>
              <a:t>Haga clic para modificar los estilos de texto del patrón</a:t>
            </a:r>
          </a:p>
        </p:txBody>
      </p:sp>
      <p:sp>
        <p:nvSpPr>
          <p:cNvPr id="6" name="Marcador de gráfico 5">
            <a:extLst>
              <a:ext uri="{FF2B5EF4-FFF2-40B4-BE49-F238E27FC236}">
                <a16:creationId xmlns:a16="http://schemas.microsoft.com/office/drawing/2014/main" id="{1A9924B6-CC06-A095-C939-B365FDC109A6}"/>
              </a:ext>
            </a:extLst>
          </p:cNvPr>
          <p:cNvSpPr>
            <a:spLocks noGrp="1"/>
          </p:cNvSpPr>
          <p:nvPr>
            <p:ph type="chart" sz="quarter" idx="12"/>
          </p:nvPr>
        </p:nvSpPr>
        <p:spPr>
          <a:xfrm>
            <a:off x="4695825" y="1428750"/>
            <a:ext cx="4265613" cy="3532188"/>
          </a:xfrm>
        </p:spPr>
        <p:txBody>
          <a:bodyPr anchor="ctr"/>
          <a:lstStyle>
            <a:lvl1pPr marL="0" indent="0" algn="ctr">
              <a:buNone/>
              <a:defRPr b="1">
                <a:solidFill>
                  <a:srgbClr val="24397F"/>
                </a:solidFill>
              </a:defRPr>
            </a:lvl1pPr>
          </a:lstStyle>
          <a:p>
            <a:endParaRPr lang="es-CO"/>
          </a:p>
        </p:txBody>
      </p:sp>
      <p:sp>
        <p:nvSpPr>
          <p:cNvPr id="10" name="Marcador de texto 9">
            <a:extLst>
              <a:ext uri="{FF2B5EF4-FFF2-40B4-BE49-F238E27FC236}">
                <a16:creationId xmlns:a16="http://schemas.microsoft.com/office/drawing/2014/main" id="{5BB87110-74CD-CF1A-A2F7-A8959D3CE851}"/>
              </a:ext>
            </a:extLst>
          </p:cNvPr>
          <p:cNvSpPr>
            <a:spLocks noGrp="1"/>
          </p:cNvSpPr>
          <p:nvPr>
            <p:ph type="body" sz="quarter" idx="13"/>
          </p:nvPr>
        </p:nvSpPr>
        <p:spPr>
          <a:xfrm>
            <a:off x="182563" y="1428750"/>
            <a:ext cx="4284662" cy="3532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97459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Slide 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6388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lide en blanco 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667B34-F194-76AE-9377-E99F23CC058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39957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2E5-2C29-F3AA-EC85-611C8CA6346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s-CO"/>
          </a:p>
        </p:txBody>
      </p:sp>
      <p:sp>
        <p:nvSpPr>
          <p:cNvPr id="3" name="Subtitle 2">
            <a:extLst>
              <a:ext uri="{FF2B5EF4-FFF2-40B4-BE49-F238E27FC236}">
                <a16:creationId xmlns:a16="http://schemas.microsoft.com/office/drawing/2014/main" id="{5BBE1EB7-8D6A-5E27-796C-629D9EC4E80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A5483693-B56D-6021-CCAD-781FBA53D315}"/>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5" name="Footer Placeholder 4">
            <a:extLst>
              <a:ext uri="{FF2B5EF4-FFF2-40B4-BE49-F238E27FC236}">
                <a16:creationId xmlns:a16="http://schemas.microsoft.com/office/drawing/2014/main" id="{E7DF4A46-C3BA-BF53-F07C-688676EB6332}"/>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1FD472D-27BD-8DED-924F-F6B19BAE6D8D}"/>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3529389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982E-FD1F-47CB-E7DA-EA2FEAB212AB}"/>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F34F5418-842E-2733-6C1F-4ACCAFDC02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0B234FB5-918D-6CD4-8652-60223701FAE4}"/>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5" name="Footer Placeholder 4">
            <a:extLst>
              <a:ext uri="{FF2B5EF4-FFF2-40B4-BE49-F238E27FC236}">
                <a16:creationId xmlns:a16="http://schemas.microsoft.com/office/drawing/2014/main" id="{124F829D-FF41-92DB-E035-B430151D4EB4}"/>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433FA11A-DDC6-85B1-621C-DF76349A6B6C}"/>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2028744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A7B18-299F-1201-4DD2-E854DF51A4B5}"/>
              </a:ext>
            </a:extLst>
          </p:cNvPr>
          <p:cNvSpPr>
            <a:spLocks noGrp="1"/>
          </p:cNvSpPr>
          <p:nvPr>
            <p:ph type="dt" sz="half" idx="10"/>
          </p:nvPr>
        </p:nvSpPr>
        <p:spPr/>
        <p:txBody>
          <a:bodyPr/>
          <a:lstStyle/>
          <a:p>
            <a:fld id="{6704429C-9FEC-4C8E-8600-01BE53474285}" type="datetimeFigureOut">
              <a:rPr lang="es-CO" smtClean="0"/>
              <a:t>15/11/2025</a:t>
            </a:fld>
            <a:endParaRPr lang="es-CO"/>
          </a:p>
        </p:txBody>
      </p:sp>
      <p:sp>
        <p:nvSpPr>
          <p:cNvPr id="3" name="Footer Placeholder 2">
            <a:extLst>
              <a:ext uri="{FF2B5EF4-FFF2-40B4-BE49-F238E27FC236}">
                <a16:creationId xmlns:a16="http://schemas.microsoft.com/office/drawing/2014/main" id="{5E1B1DC8-45F0-4BAA-8349-21E1119A9A95}"/>
              </a:ext>
            </a:extLst>
          </p:cNvPr>
          <p:cNvSpPr>
            <a:spLocks noGrp="1"/>
          </p:cNvSpPr>
          <p:nvPr>
            <p:ph type="ftr" sz="quarter" idx="11"/>
          </p:nvPr>
        </p:nvSpPr>
        <p:spPr/>
        <p:txBody>
          <a:bodyPr/>
          <a:lstStyle/>
          <a:p>
            <a:endParaRPr lang="es-CO"/>
          </a:p>
        </p:txBody>
      </p:sp>
      <p:sp>
        <p:nvSpPr>
          <p:cNvPr id="4" name="Slide Number Placeholder 3">
            <a:extLst>
              <a:ext uri="{FF2B5EF4-FFF2-40B4-BE49-F238E27FC236}">
                <a16:creationId xmlns:a16="http://schemas.microsoft.com/office/drawing/2014/main" id="{0AF5BA70-04B3-A1CB-7568-0DF6054CBC20}"/>
              </a:ext>
            </a:extLst>
          </p:cNvPr>
          <p:cNvSpPr>
            <a:spLocks noGrp="1"/>
          </p:cNvSpPr>
          <p:nvPr>
            <p:ph type="sldNum" sz="quarter" idx="12"/>
          </p:nvPr>
        </p:nvSpPr>
        <p:spPr/>
        <p:txBody>
          <a:bodyPr/>
          <a:lstStyle/>
          <a:p>
            <a:fld id="{3B4B2521-7AA7-484A-8C73-FCF5781523F0}" type="slidenum">
              <a:rPr lang="es-CO" smtClean="0"/>
              <a:t>‹#›</a:t>
            </a:fld>
            <a:endParaRPr lang="es-CO"/>
          </a:p>
        </p:txBody>
      </p:sp>
    </p:spTree>
    <p:extLst>
      <p:ext uri="{BB962C8B-B14F-4D97-AF65-F5344CB8AC3E}">
        <p14:creationId xmlns:p14="http://schemas.microsoft.com/office/powerpoint/2010/main" val="42557779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ortada con video 3">
    <p:spTree>
      <p:nvGrpSpPr>
        <p:cNvPr id="1" name=""/>
        <p:cNvGrpSpPr/>
        <p:nvPr/>
      </p:nvGrpSpPr>
      <p:grpSpPr>
        <a:xfrm>
          <a:off x="0" y="0"/>
          <a:ext cx="0" cy="0"/>
          <a:chOff x="0" y="0"/>
          <a:chExt cx="0" cy="0"/>
        </a:xfrm>
      </p:grpSpPr>
      <p:pic>
        <p:nvPicPr>
          <p:cNvPr id="3" name="Video 3">
            <a:hlinkClick r:id="" action="ppaction://media"/>
            <a:extLst>
              <a:ext uri="{FF2B5EF4-FFF2-40B4-BE49-F238E27FC236}">
                <a16:creationId xmlns:a16="http://schemas.microsoft.com/office/drawing/2014/main" id="{2A86E453-C656-D00C-C330-EC63FB9A345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806861"/>
            <a:ext cx="8772434"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675075"/>
            <a:ext cx="8772433" cy="731520"/>
          </a:xfrm>
        </p:spPr>
        <p:txBody>
          <a:bodyPr anchor="t">
            <a:normAutofit/>
          </a:bodyPr>
          <a:lstStyle>
            <a:lvl1pPr marL="0" indent="0" algn="ctr">
              <a:buNone/>
              <a:defRPr sz="1800" b="1">
                <a:solidFill>
                  <a:schemeClr val="bg1"/>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2862739" y="2486479"/>
            <a:ext cx="3418522"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bg1"/>
                </a:solidFill>
              </a:defRPr>
            </a:lvl1pPr>
          </a:lstStyle>
          <a:p>
            <a:pPr lvl="0"/>
            <a:r>
              <a:rPr lang="es-ES"/>
              <a:t>Haga clic para modificar la fecha</a:t>
            </a:r>
          </a:p>
        </p:txBody>
      </p:sp>
    </p:spTree>
    <p:extLst>
      <p:ext uri="{BB962C8B-B14F-4D97-AF65-F5344CB8AC3E}">
        <p14:creationId xmlns:p14="http://schemas.microsoft.com/office/powerpoint/2010/main" val="25169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64" fill="hold"/>
                                        <p:tgtEl>
                                          <p:spTgt spid="3"/>
                                        </p:tgtEl>
                                      </p:cBhvr>
                                    </p:cmd>
                                  </p:childTnLst>
                                </p:cTn>
                              </p:par>
                              <p:par>
                                <p:cTn id="7" presetID="10" presetClass="entr" presetSubtype="0" fill="hold" grpId="0" nodeType="withEffect">
                                  <p:stCondLst>
                                    <p:cond delay="500"/>
                                  </p:stCondLst>
                                  <p:iterate type="lt">
                                    <p:tmPct val="6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6" presetClass="entr" presetSubtype="37" fill="hold" nodeType="withEffect">
                                  <p:stCondLst>
                                    <p:cond delay="230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par>
                                <p:cTn id="13" presetID="10" presetClass="entr" presetSubtype="0" fill="hold" grpId="0" nodeType="withEffect">
                                  <p:stCondLst>
                                    <p:cond delay="260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ortada 1">
    <p:spTree>
      <p:nvGrpSpPr>
        <p:cNvPr id="1" name=""/>
        <p:cNvGrpSpPr/>
        <p:nvPr/>
      </p:nvGrpSpPr>
      <p:grpSpPr>
        <a:xfrm>
          <a:off x="0" y="0"/>
          <a:ext cx="0" cy="0"/>
          <a:chOff x="0" y="0"/>
          <a:chExt cx="0" cy="0"/>
        </a:xfrm>
      </p:grpSpPr>
      <p:pic>
        <p:nvPicPr>
          <p:cNvPr id="3" name="Imagen 2" descr="Patrón de fondo&#10;&#10;Descripción generada automáticamente">
            <a:extLst>
              <a:ext uri="{FF2B5EF4-FFF2-40B4-BE49-F238E27FC236}">
                <a16:creationId xmlns:a16="http://schemas.microsoft.com/office/drawing/2014/main" id="{744207F4-7A80-5E0B-5872-65537D34F9E4}"/>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08" b="7808"/>
          <a:stretch/>
        </p:blipFill>
        <p:spPr>
          <a:xfrm>
            <a:off x="0" y="-1"/>
            <a:ext cx="9144000" cy="5143501"/>
          </a:xfrm>
          <a:prstGeom prst="rect">
            <a:avLst/>
          </a:prstGeom>
        </p:spPr>
      </p:pic>
      <p:sp>
        <p:nvSpPr>
          <p:cNvPr id="8" name="Rectángulo 7">
            <a:extLst>
              <a:ext uri="{FF2B5EF4-FFF2-40B4-BE49-F238E27FC236}">
                <a16:creationId xmlns:a16="http://schemas.microsoft.com/office/drawing/2014/main" id="{E66D90A6-AAC7-D802-F12C-6FBEE69E84ED}"/>
              </a:ext>
            </a:extLst>
          </p:cNvPr>
          <p:cNvSpPr/>
          <p:nvPr userDrawn="1"/>
        </p:nvSpPr>
        <p:spPr>
          <a:xfrm>
            <a:off x="0" y="-1"/>
            <a:ext cx="9144000" cy="5143501"/>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657350"/>
            <a:ext cx="8778240" cy="9144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38450"/>
            <a:ext cx="8778875"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p:nvPr userDrawn="1"/>
        </p:nvCxnSpPr>
        <p:spPr>
          <a:xfrm>
            <a:off x="182880" y="2705100"/>
            <a:ext cx="8778240"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3295650" y="4508911"/>
            <a:ext cx="2552700" cy="393700"/>
          </a:xfrm>
        </p:spPr>
        <p:txBody>
          <a:bodyPr anchor="b">
            <a:noAutofit/>
          </a:bodyPr>
          <a:lstStyle>
            <a:lvl1pPr marL="0" indent="0" algn="ctr">
              <a:buNone/>
              <a:defRPr sz="1400" b="1">
                <a:solidFill>
                  <a:schemeClr val="tx1">
                    <a:lumMod val="75000"/>
                    <a:lumOff val="25000"/>
                  </a:schemeClr>
                </a:solidFill>
              </a:defRPr>
            </a:lvl1pPr>
          </a:lstStyle>
          <a:p>
            <a:pPr lvl="0"/>
            <a:r>
              <a:rPr lang="es-ES"/>
              <a:t>Haga clic para modificar la fecha</a:t>
            </a:r>
          </a:p>
        </p:txBody>
      </p:sp>
      <p:sp>
        <p:nvSpPr>
          <p:cNvPr id="4" name="Rectángulo 3">
            <a:extLst>
              <a:ext uri="{FF2B5EF4-FFF2-40B4-BE49-F238E27FC236}">
                <a16:creationId xmlns:a16="http://schemas.microsoft.com/office/drawing/2014/main" id="{3C7D6469-9602-DEE0-AC88-6EE25897D0F0}"/>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229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par>
                                <p:cTn id="11" presetID="10" presetClass="entr" presetSubtype="0" fill="hold" grpId="0" nodeType="withEffect">
                                  <p:stCondLst>
                                    <p:cond delay="260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rta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047750"/>
            <a:ext cx="4760595" cy="1524000"/>
          </a:xfrm>
        </p:spPr>
        <p:txBody>
          <a:bodyPr anchor="b"/>
          <a:lstStyle>
            <a:lvl1pPr algn="l">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4" y="2838450"/>
            <a:ext cx="4760596" cy="731520"/>
          </a:xfrm>
        </p:spPr>
        <p:txBody>
          <a:bodyPr anchor="t">
            <a:normAutofit/>
          </a:bodyPr>
          <a:lstStyle>
            <a:lvl1pPr marL="0" indent="0" algn="l">
              <a:buNone/>
              <a:defRPr sz="1800" b="1">
                <a:solidFill>
                  <a:schemeClr val="tx1">
                    <a:lumMod val="75000"/>
                    <a:lumOff val="25000"/>
                  </a:schemeClr>
                </a:solidFill>
              </a:defRPr>
            </a:lvl1pPr>
          </a:lstStyle>
          <a:p>
            <a:pPr lvl="0"/>
            <a:r>
              <a:rPr lang="es-ES"/>
              <a:t>Haga clic para modificar los estilos de texto del patrón</a:t>
            </a:r>
          </a:p>
        </p:txBody>
      </p:sp>
      <p:cxnSp>
        <p:nvCxnSpPr>
          <p:cNvPr id="13" name="Conector recto 12">
            <a:extLst>
              <a:ext uri="{FF2B5EF4-FFF2-40B4-BE49-F238E27FC236}">
                <a16:creationId xmlns:a16="http://schemas.microsoft.com/office/drawing/2014/main" id="{D93248D7-6EA7-9CC5-0ABE-551436752B7B}"/>
              </a:ext>
            </a:extLst>
          </p:cNvPr>
          <p:cNvCxnSpPr>
            <a:cxnSpLocks/>
          </p:cNvCxnSpPr>
          <p:nvPr userDrawn="1"/>
        </p:nvCxnSpPr>
        <p:spPr>
          <a:xfrm>
            <a:off x="182880" y="2705100"/>
            <a:ext cx="4760595" cy="0"/>
          </a:xfrm>
          <a:prstGeom prst="lin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5" name="Gráfico 14">
            <a:extLst>
              <a:ext uri="{FF2B5EF4-FFF2-40B4-BE49-F238E27FC236}">
                <a16:creationId xmlns:a16="http://schemas.microsoft.com/office/drawing/2014/main" id="{B487D36F-5056-47BE-4944-E1762E3C77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2564" y="240889"/>
            <a:ext cx="1752600" cy="457386"/>
          </a:xfrm>
          <a:prstGeom prst="rect">
            <a:avLst/>
          </a:prstGeom>
        </p:spPr>
      </p:pic>
      <p:sp>
        <p:nvSpPr>
          <p:cNvPr id="17" name="Marcador de texto 16">
            <a:extLst>
              <a:ext uri="{FF2B5EF4-FFF2-40B4-BE49-F238E27FC236}">
                <a16:creationId xmlns:a16="http://schemas.microsoft.com/office/drawing/2014/main" id="{740E1B87-5E55-9934-1447-413CA3C70068}"/>
              </a:ext>
            </a:extLst>
          </p:cNvPr>
          <p:cNvSpPr>
            <a:spLocks noGrp="1"/>
          </p:cNvSpPr>
          <p:nvPr>
            <p:ph type="body" sz="quarter" idx="11" hasCustomPrompt="1"/>
          </p:nvPr>
        </p:nvSpPr>
        <p:spPr>
          <a:xfrm>
            <a:off x="182564" y="4470811"/>
            <a:ext cx="4760596" cy="393700"/>
          </a:xfrm>
        </p:spPr>
        <p:txBody>
          <a:bodyPr anchor="b">
            <a:noAutofit/>
          </a:bodyPr>
          <a:lstStyle>
            <a:lvl1pPr marL="0" indent="0" algn="l">
              <a:buNone/>
              <a:defRPr sz="1400" b="1">
                <a:solidFill>
                  <a:schemeClr val="tx1">
                    <a:lumMod val="75000"/>
                    <a:lumOff val="25000"/>
                  </a:schemeClr>
                </a:solidFill>
              </a:defRPr>
            </a:lvl1pPr>
          </a:lstStyle>
          <a:p>
            <a:pPr lvl="0"/>
            <a:r>
              <a:rPr lang="es-ES"/>
              <a:t>Haga clic para modificar la fecha</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501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500"/>
                                  </p:stCondLst>
                                  <p:iterate type="lt">
                                    <p:tmPct val="600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6" presetClass="entr" presetSubtype="37" fill="hold" nodeType="withEffect">
                                  <p:stCondLst>
                                    <p:cond delay="230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rtadilla con sub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rgbClr val="24397F"/>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chemeClr val="tx1">
                    <a:lumMod val="75000"/>
                    <a:lumOff val="25000"/>
                  </a:schemeClr>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991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rtadill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5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rgbClr val="24397F"/>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0276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Portadilla con subtitul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266825"/>
            <a:ext cx="8770620" cy="1524000"/>
          </a:xfrm>
        </p:spPr>
        <p:txBody>
          <a:bodyPr anchor="b"/>
          <a:lstStyle>
            <a:lvl1pPr algn="ctr">
              <a:defRPr sz="3200">
                <a:solidFill>
                  <a:schemeClr val="bg1"/>
                </a:solidFill>
              </a:defRPr>
            </a:lvl1pPr>
          </a:lstStyle>
          <a:p>
            <a:r>
              <a:rPr lang="es-ES"/>
              <a:t>Haga clic para modificar el estilo de título del patrón</a:t>
            </a:r>
            <a:endParaRPr lang="es-CO"/>
          </a:p>
        </p:txBody>
      </p:sp>
      <p:sp>
        <p:nvSpPr>
          <p:cNvPr id="11" name="Marcador de texto 10">
            <a:extLst>
              <a:ext uri="{FF2B5EF4-FFF2-40B4-BE49-F238E27FC236}">
                <a16:creationId xmlns:a16="http://schemas.microsoft.com/office/drawing/2014/main" id="{C3E0416B-9894-F03C-4435-60FCDBAF73CE}"/>
              </a:ext>
            </a:extLst>
          </p:cNvPr>
          <p:cNvSpPr>
            <a:spLocks noGrp="1"/>
          </p:cNvSpPr>
          <p:nvPr>
            <p:ph type="body" sz="quarter" idx="10"/>
          </p:nvPr>
        </p:nvSpPr>
        <p:spPr>
          <a:xfrm>
            <a:off x="182563" y="2827019"/>
            <a:ext cx="8770619" cy="731520"/>
          </a:xfrm>
        </p:spPr>
        <p:txBody>
          <a:bodyPr anchor="t">
            <a:normAutofit/>
          </a:bodyPr>
          <a:lstStyle>
            <a:lvl1pPr marL="0" indent="0" algn="ctr">
              <a:buNone/>
              <a:defRPr sz="1800" b="1">
                <a:solidFill>
                  <a:srgbClr val="FFC000"/>
                </a:solidFill>
              </a:defRPr>
            </a:lvl1pPr>
          </a:lstStyle>
          <a:p>
            <a:pPr lvl="0"/>
            <a:r>
              <a:rPr lang="es-ES"/>
              <a:t>Haga clic para modificar los estilos de texto del patrón</a:t>
            </a:r>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27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6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10" presetClass="entr" presetSubtype="0" fill="hold" nodeType="withEffect">
                  <p:stCondLst>
                    <p:cond delay="26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Portadilla">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66D90A6-AAC7-D802-F12C-6FBEE69E84ED}"/>
              </a:ext>
            </a:extLst>
          </p:cNvPr>
          <p:cNvSpPr/>
          <p:nvPr userDrawn="1"/>
        </p:nvSpPr>
        <p:spPr>
          <a:xfrm>
            <a:off x="0" y="0"/>
            <a:ext cx="9144000" cy="5143499"/>
          </a:xfrm>
          <a:prstGeom prst="rect">
            <a:avLst/>
          </a:prstGeom>
          <a:solidFill>
            <a:srgbClr val="24397F">
              <a:alpha val="9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9AD92C2A-0927-67FF-0F22-A29106774926}"/>
              </a:ext>
            </a:extLst>
          </p:cNvPr>
          <p:cNvSpPr>
            <a:spLocks noGrp="1"/>
          </p:cNvSpPr>
          <p:nvPr>
            <p:ph type="title"/>
          </p:nvPr>
        </p:nvSpPr>
        <p:spPr>
          <a:xfrm>
            <a:off x="182880" y="1809750"/>
            <a:ext cx="8770620" cy="1524000"/>
          </a:xfrm>
        </p:spPr>
        <p:txBody>
          <a:bodyPr anchor="ctr"/>
          <a:lstStyle>
            <a:lvl1pPr algn="ctr">
              <a:defRPr sz="3200">
                <a:solidFill>
                  <a:schemeClr val="bg1"/>
                </a:solidFill>
              </a:defRPr>
            </a:lvl1pPr>
          </a:lstStyle>
          <a:p>
            <a:r>
              <a:rPr lang="es-ES"/>
              <a:t>Haga clic para modificar el estilo de título del patrón</a:t>
            </a:r>
            <a:endParaRPr lang="es-CO"/>
          </a:p>
        </p:txBody>
      </p:sp>
      <p:sp>
        <p:nvSpPr>
          <p:cNvPr id="3" name="Rectángulo 2">
            <a:extLst>
              <a:ext uri="{FF2B5EF4-FFF2-40B4-BE49-F238E27FC236}">
                <a16:creationId xmlns:a16="http://schemas.microsoft.com/office/drawing/2014/main" id="{EE895C66-7872-D4DE-53C2-01909B24A908}"/>
              </a:ext>
            </a:extLst>
          </p:cNvPr>
          <p:cNvSpPr/>
          <p:nvPr userDrawn="1"/>
        </p:nvSpPr>
        <p:spPr>
          <a:xfrm>
            <a:off x="0" y="5097781"/>
            <a:ext cx="9144000" cy="45719"/>
          </a:xfrm>
          <a:prstGeom prst="rect">
            <a:avLst/>
          </a:prstGeom>
          <a:solidFill>
            <a:srgbClr val="2439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673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6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 y="182880"/>
            <a:ext cx="8778240" cy="914400"/>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82880" y="1280160"/>
            <a:ext cx="8778240" cy="368046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999126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8" r:id="rId6"/>
    <p:sldLayoutId id="2147483679" r:id="rId7"/>
    <p:sldLayoutId id="2147483680" r:id="rId8"/>
    <p:sldLayoutId id="2147483681" r:id="rId9"/>
    <p:sldLayoutId id="2147483666" r:id="rId10"/>
    <p:sldLayoutId id="2147483667" r:id="rId11"/>
    <p:sldLayoutId id="2147483673" r:id="rId12"/>
    <p:sldLayoutId id="2147483668" r:id="rId13"/>
    <p:sldLayoutId id="2147483682" r:id="rId14"/>
    <p:sldLayoutId id="2147483669" r:id="rId15"/>
    <p:sldLayoutId id="2147483670" r:id="rId16"/>
    <p:sldLayoutId id="2147483671" r:id="rId17"/>
    <p:sldLayoutId id="2147483672" r:id="rId18"/>
    <p:sldLayoutId id="2147483684" r:id="rId19"/>
    <p:sldLayoutId id="2147483686" r:id="rId20"/>
    <p:sldLayoutId id="2147483685" r:id="rId21"/>
    <p:sldLayoutId id="2147483683" r:id="rId22"/>
    <p:sldLayoutId id="2147483687" r:id="rId23"/>
    <p:sldLayoutId id="2147483688" r:id="rId24"/>
    <p:sldLayoutId id="2147483689" r:id="rId25"/>
    <p:sldLayoutId id="2147483690" r:id="rId26"/>
    <p:sldLayoutId id="2147483691" r:id="rId27"/>
  </p:sldLayoutIdLst>
  <p:txStyles>
    <p:title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p:titleStyle>
    <p:body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8.jp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48.png"/><Relationship Id="rId2" Type="http://schemas.openxmlformats.org/officeDocument/2006/relationships/image" Target="../media/image14.jpg"/><Relationship Id="rId1" Type="http://schemas.openxmlformats.org/officeDocument/2006/relationships/slideLayout" Target="../slideLayouts/slideLayout25.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0.png"/><Relationship Id="rId7" Type="http://schemas.openxmlformats.org/officeDocument/2006/relationships/image" Target="../media/image51.jpeg"/><Relationship Id="rId2" Type="http://schemas.openxmlformats.org/officeDocument/2006/relationships/image" Target="../media/image14.jpg"/><Relationship Id="rId1" Type="http://schemas.openxmlformats.org/officeDocument/2006/relationships/slideLayout" Target="../slideLayouts/slideLayout25.xml"/><Relationship Id="rId6" Type="http://schemas.openxmlformats.org/officeDocument/2006/relationships/image" Target="../media/image50.png"/><Relationship Id="rId5" Type="http://schemas.microsoft.com/office/2007/relationships/hdphoto" Target="../media/hdphoto6.wdp"/><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25.xml"/><Relationship Id="rId6" Type="http://schemas.openxmlformats.org/officeDocument/2006/relationships/image" Target="../media/image53.png"/><Relationship Id="rId5" Type="http://schemas.microsoft.com/office/2007/relationships/hdphoto" Target="../media/hdphoto9.wdp"/><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25.xml"/><Relationship Id="rId5" Type="http://schemas.microsoft.com/office/2007/relationships/hdphoto" Target="../media/hdphoto9.wdp"/><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5.jpeg"/><Relationship Id="rId2" Type="http://schemas.openxmlformats.org/officeDocument/2006/relationships/image" Target="../media/image18.png"/><Relationship Id="rId1" Type="http://schemas.openxmlformats.org/officeDocument/2006/relationships/slideLayout" Target="../slideLayouts/slideLayout25.xml"/><Relationship Id="rId6" Type="http://schemas.openxmlformats.org/officeDocument/2006/relationships/image" Target="../media/image54.jpeg"/><Relationship Id="rId5" Type="http://schemas.microsoft.com/office/2007/relationships/hdphoto" Target="../media/hdphoto4.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7.jpeg"/><Relationship Id="rId2" Type="http://schemas.openxmlformats.org/officeDocument/2006/relationships/image" Target="../media/image18.png"/><Relationship Id="rId1" Type="http://schemas.openxmlformats.org/officeDocument/2006/relationships/slideLayout" Target="../slideLayouts/slideLayout25.xml"/><Relationship Id="rId6" Type="http://schemas.openxmlformats.org/officeDocument/2006/relationships/image" Target="../media/image56.png"/><Relationship Id="rId5" Type="http://schemas.microsoft.com/office/2007/relationships/hdphoto" Target="../media/hdphoto4.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5.xml"/><Relationship Id="rId5" Type="http://schemas.microsoft.com/office/2007/relationships/hdphoto" Target="../media/hdphoto4.wdp"/><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4.jp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69.jpeg"/></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4.jpg"/><Relationship Id="rId1" Type="http://schemas.openxmlformats.org/officeDocument/2006/relationships/slideLayout" Target="../slideLayouts/slideLayout12.xml"/><Relationship Id="rId5" Type="http://schemas.microsoft.com/office/2007/relationships/hdphoto" Target="../media/hdphoto13.wdp"/><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07/relationships/hdphoto" Target="../media/hdphoto6.wdp"/><Relationship Id="rId7" Type="http://schemas.openxmlformats.org/officeDocument/2006/relationships/image" Target="../media/image83.png"/><Relationship Id="rId2" Type="http://schemas.openxmlformats.org/officeDocument/2006/relationships/image" Target="../media/image46.png"/><Relationship Id="rId1" Type="http://schemas.openxmlformats.org/officeDocument/2006/relationships/slideLayout" Target="../slideLayouts/slideLayout2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microsoft.com/office/2007/relationships/hdphoto" Target="../media/hdphoto8.wdp"/><Relationship Id="rId5" Type="http://schemas.openxmlformats.org/officeDocument/2006/relationships/image" Target="../media/image36.png"/><Relationship Id="rId4" Type="http://schemas.microsoft.com/office/2007/relationships/hdphoto" Target="../media/hdphoto9.wdp"/></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14.wdp"/><Relationship Id="rId2" Type="http://schemas.openxmlformats.org/officeDocument/2006/relationships/image" Target="../media/image46.png"/><Relationship Id="rId1" Type="http://schemas.openxmlformats.org/officeDocument/2006/relationships/slideLayout" Target="../slideLayouts/slideLayout2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4.jpg"/><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07/relationships/hdphoto" Target="../media/hdphoto17.wdp"/><Relationship Id="rId18" Type="http://schemas.openxmlformats.org/officeDocument/2006/relationships/image" Target="../media/image99.png"/><Relationship Id="rId3" Type="http://schemas.openxmlformats.org/officeDocument/2006/relationships/image" Target="../media/image36.png"/><Relationship Id="rId21" Type="http://schemas.microsoft.com/office/2007/relationships/hdphoto" Target="../media/hdphoto20.wdp"/><Relationship Id="rId7" Type="http://schemas.microsoft.com/office/2007/relationships/hdphoto" Target="../media/hdphoto9.wdp"/><Relationship Id="rId12" Type="http://schemas.openxmlformats.org/officeDocument/2006/relationships/image" Target="../media/image95.png"/><Relationship Id="rId17" Type="http://schemas.openxmlformats.org/officeDocument/2006/relationships/image" Target="../media/image98.png"/><Relationship Id="rId2" Type="http://schemas.openxmlformats.org/officeDocument/2006/relationships/image" Target="../media/image14.jpg"/><Relationship Id="rId16" Type="http://schemas.openxmlformats.org/officeDocument/2006/relationships/image" Target="../media/image97.png"/><Relationship Id="rId20" Type="http://schemas.openxmlformats.org/officeDocument/2006/relationships/image" Target="../media/image100.png"/><Relationship Id="rId1" Type="http://schemas.openxmlformats.org/officeDocument/2006/relationships/slideLayout" Target="../slideLayouts/slideLayout25.xml"/><Relationship Id="rId6" Type="http://schemas.openxmlformats.org/officeDocument/2006/relationships/image" Target="../media/image37.png"/><Relationship Id="rId11" Type="http://schemas.microsoft.com/office/2007/relationships/hdphoto" Target="../media/hdphoto16.wdp"/><Relationship Id="rId5" Type="http://schemas.openxmlformats.org/officeDocument/2006/relationships/image" Target="../media/image20.png"/><Relationship Id="rId15" Type="http://schemas.microsoft.com/office/2007/relationships/hdphoto" Target="../media/hdphoto18.wdp"/><Relationship Id="rId10" Type="http://schemas.openxmlformats.org/officeDocument/2006/relationships/image" Target="../media/image94.png"/><Relationship Id="rId19" Type="http://schemas.microsoft.com/office/2007/relationships/hdphoto" Target="../media/hdphoto19.wdp"/><Relationship Id="rId4" Type="http://schemas.microsoft.com/office/2007/relationships/hdphoto" Target="../media/hdphoto8.wdp"/><Relationship Id="rId9" Type="http://schemas.microsoft.com/office/2007/relationships/hdphoto" Target="../media/hdphoto15.wdp"/><Relationship Id="rId1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25.xml"/><Relationship Id="rId6" Type="http://schemas.openxmlformats.org/officeDocument/2006/relationships/image" Target="../media/image101.png"/><Relationship Id="rId5" Type="http://schemas.microsoft.com/office/2007/relationships/hdphoto" Target="../media/hdphoto9.wdp"/><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46.png"/><Relationship Id="rId7" Type="http://schemas.openxmlformats.org/officeDocument/2006/relationships/image" Target="../media/image104.jpe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03.jpeg"/><Relationship Id="rId5" Type="http://schemas.openxmlformats.org/officeDocument/2006/relationships/image" Target="../media/image102.jpeg"/><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4.jpg"/><Relationship Id="rId1" Type="http://schemas.openxmlformats.org/officeDocument/2006/relationships/slideLayout" Target="../slideLayouts/slideLayout25.xml"/><Relationship Id="rId6" Type="http://schemas.microsoft.com/office/2007/relationships/hdphoto" Target="../media/hdphoto4.wdp"/><Relationship Id="rId5" Type="http://schemas.openxmlformats.org/officeDocument/2006/relationships/image" Target="../media/image19.png"/><Relationship Id="rId10" Type="http://schemas.openxmlformats.org/officeDocument/2006/relationships/image" Target="../media/image23.png"/><Relationship Id="rId4" Type="http://schemas.microsoft.com/office/2007/relationships/hdphoto" Target="../media/hdphoto3.wdp"/><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09.png"/><Relationship Id="rId1" Type="http://schemas.openxmlformats.org/officeDocument/2006/relationships/slideLayout" Target="../slideLayouts/slideLayout16.xml"/><Relationship Id="rId4" Type="http://schemas.openxmlformats.org/officeDocument/2006/relationships/image" Target="../media/image110.jpeg"/></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5.xml"/><Relationship Id="rId5" Type="http://schemas.microsoft.com/office/2007/relationships/hdphoto" Target="../media/hdphoto4.wdp"/><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5.xml"/><Relationship Id="rId5" Type="http://schemas.microsoft.com/office/2007/relationships/hdphoto" Target="../media/hdphoto4.wdp"/><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25.xml"/><Relationship Id="rId5" Type="http://schemas.openxmlformats.org/officeDocument/2006/relationships/image" Target="../media/image112.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8.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jpeg"/><Relationship Id="rId12" Type="http://schemas.microsoft.com/office/2007/relationships/hdphoto" Target="../media/hdphoto3.wdp"/><Relationship Id="rId2" Type="http://schemas.openxmlformats.org/officeDocument/2006/relationships/image" Target="../media/image14.jpg"/><Relationship Id="rId1" Type="http://schemas.openxmlformats.org/officeDocument/2006/relationships/slideLayout" Target="../slideLayouts/slideLayout25.xml"/><Relationship Id="rId6" Type="http://schemas.microsoft.com/office/2007/relationships/hdphoto" Target="../media/hdphoto7.wdp"/><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microsoft.com/office/2007/relationships/hdphoto" Target="../media/hdphoto6.wdp"/><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25.xml"/><Relationship Id="rId5" Type="http://schemas.microsoft.com/office/2007/relationships/hdphoto" Target="../media/hdphoto9.wdp"/><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B6D04-85B4-4BF8-7A88-B27CE72D81B6}"/>
              </a:ext>
            </a:extLst>
          </p:cNvPr>
          <p:cNvSpPr>
            <a:spLocks noGrp="1"/>
          </p:cNvSpPr>
          <p:nvPr>
            <p:ph type="title"/>
          </p:nvPr>
        </p:nvSpPr>
        <p:spPr>
          <a:xfrm>
            <a:off x="1405890" y="1746250"/>
            <a:ext cx="6332220" cy="914400"/>
          </a:xfrm>
        </p:spPr>
        <p:txBody>
          <a:bodyPr/>
          <a:lstStyle/>
          <a:p>
            <a:r>
              <a:rPr lang="es-CO" dirty="0">
                <a:latin typeface="Verdana"/>
                <a:ea typeface="Verdana"/>
              </a:rPr>
              <a:t>De </a:t>
            </a:r>
            <a:r>
              <a:rPr lang="es-CO" dirty="0" err="1">
                <a:latin typeface="Verdana"/>
                <a:ea typeface="Verdana"/>
              </a:rPr>
              <a:t>Quants</a:t>
            </a:r>
            <a:r>
              <a:rPr lang="es-CO" dirty="0">
                <a:latin typeface="Verdana"/>
                <a:ea typeface="Verdana"/>
              </a:rPr>
              <a:t> a </a:t>
            </a:r>
            <a:r>
              <a:rPr lang="es-CO" dirty="0" err="1">
                <a:latin typeface="Verdana"/>
                <a:ea typeface="Verdana"/>
              </a:rPr>
              <a:t>Copilots</a:t>
            </a:r>
            <a:r>
              <a:rPr lang="es-CO" dirty="0">
                <a:latin typeface="Verdana"/>
                <a:ea typeface="Verdana"/>
              </a:rPr>
              <a:t> Dónde Estamos en IA</a:t>
            </a:r>
            <a:endParaRPr lang="es-ES" dirty="0" err="1"/>
          </a:p>
        </p:txBody>
      </p:sp>
      <p:sp>
        <p:nvSpPr>
          <p:cNvPr id="3" name="Marcador de texto 2">
            <a:extLst>
              <a:ext uri="{FF2B5EF4-FFF2-40B4-BE49-F238E27FC236}">
                <a16:creationId xmlns:a16="http://schemas.microsoft.com/office/drawing/2014/main" id="{D8827232-2031-D8CB-4AB9-2F2D7DB56326}"/>
              </a:ext>
            </a:extLst>
          </p:cNvPr>
          <p:cNvSpPr>
            <a:spLocks noGrp="1"/>
          </p:cNvSpPr>
          <p:nvPr>
            <p:ph type="body" sz="quarter" idx="10"/>
          </p:nvPr>
        </p:nvSpPr>
        <p:spPr/>
        <p:txBody>
          <a:bodyPr/>
          <a:lstStyle/>
          <a:p>
            <a:r>
              <a:rPr lang="es-MX" b="0" dirty="0">
                <a:latin typeface="Verdana"/>
                <a:ea typeface="Verdana"/>
              </a:rPr>
              <a:t>BCRP – CEFA 2024​</a:t>
            </a:r>
            <a:endParaRPr lang="es-ES" dirty="0"/>
          </a:p>
        </p:txBody>
      </p:sp>
      <p:sp>
        <p:nvSpPr>
          <p:cNvPr id="4" name="Marcador de texto 3">
            <a:extLst>
              <a:ext uri="{FF2B5EF4-FFF2-40B4-BE49-F238E27FC236}">
                <a16:creationId xmlns:a16="http://schemas.microsoft.com/office/drawing/2014/main" id="{06B996FB-B0EF-1D63-9C33-7A2CDCC66AE4}"/>
              </a:ext>
            </a:extLst>
          </p:cNvPr>
          <p:cNvSpPr>
            <a:spLocks noGrp="1"/>
          </p:cNvSpPr>
          <p:nvPr>
            <p:ph type="body" sz="quarter" idx="11"/>
          </p:nvPr>
        </p:nvSpPr>
        <p:spPr/>
        <p:txBody>
          <a:bodyPr/>
          <a:lstStyle/>
          <a:p>
            <a:r>
              <a:rPr lang="es-CO" dirty="0">
                <a:latin typeface="Verdana"/>
                <a:ea typeface="Verdana"/>
              </a:rPr>
              <a:t>Marzo 2025</a:t>
            </a:r>
            <a:endParaRPr lang="es-ES" dirty="0"/>
          </a:p>
        </p:txBody>
      </p:sp>
    </p:spTree>
    <p:extLst>
      <p:ext uri="{BB962C8B-B14F-4D97-AF65-F5344CB8AC3E}">
        <p14:creationId xmlns:p14="http://schemas.microsoft.com/office/powerpoint/2010/main" val="450077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5E2F17B-C059-6B2B-B9B7-E2C10EA24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052" name="Picture 4" descr="Albert Einstein. Biografía">
            <a:extLst>
              <a:ext uri="{FF2B5EF4-FFF2-40B4-BE49-F238E27FC236}">
                <a16:creationId xmlns:a16="http://schemas.microsoft.com/office/drawing/2014/main" id="{988BA118-D1E4-21B4-A839-69AEC1659D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2" y="138112"/>
            <a:ext cx="4029075" cy="4867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262FBA-9ED5-F96B-7120-CB4BDDE5F79C}"/>
              </a:ext>
            </a:extLst>
          </p:cNvPr>
          <p:cNvSpPr>
            <a:spLocks noGrp="1"/>
          </p:cNvSpPr>
          <p:nvPr>
            <p:ph type="title"/>
          </p:nvPr>
        </p:nvSpPr>
        <p:spPr>
          <a:xfrm>
            <a:off x="1190676" y="1384300"/>
            <a:ext cx="6762648" cy="2000250"/>
          </a:xfrm>
        </p:spPr>
        <p:txBody>
          <a:bodyPr/>
          <a:lstStyle/>
          <a:p>
            <a:r>
              <a:rPr lang="es-MX" dirty="0"/>
              <a:t>“El interés compuesto es la octava maravilla del mundo, aquel que lo entiende, lo gana; aquel que no, lo paga”​</a:t>
            </a:r>
            <a:endParaRPr lang="en-US" dirty="0"/>
          </a:p>
        </p:txBody>
      </p:sp>
      <p:sp>
        <p:nvSpPr>
          <p:cNvPr id="4" name="Text Placeholder 3">
            <a:extLst>
              <a:ext uri="{FF2B5EF4-FFF2-40B4-BE49-F238E27FC236}">
                <a16:creationId xmlns:a16="http://schemas.microsoft.com/office/drawing/2014/main" id="{472F81B4-E017-1DD8-7FA7-E52BD407335B}"/>
              </a:ext>
            </a:extLst>
          </p:cNvPr>
          <p:cNvSpPr>
            <a:spLocks noGrp="1"/>
          </p:cNvSpPr>
          <p:nvPr>
            <p:ph type="body" sz="quarter" idx="11"/>
          </p:nvPr>
        </p:nvSpPr>
        <p:spPr>
          <a:xfrm>
            <a:off x="3295650" y="3384550"/>
            <a:ext cx="2552700" cy="393700"/>
          </a:xfrm>
        </p:spPr>
        <p:txBody>
          <a:bodyPr/>
          <a:lstStyle/>
          <a:p>
            <a:r>
              <a:rPr lang="en-US" dirty="0"/>
              <a:t>- Albert Einstein​</a:t>
            </a:r>
          </a:p>
        </p:txBody>
      </p:sp>
    </p:spTree>
    <p:extLst>
      <p:ext uri="{BB962C8B-B14F-4D97-AF65-F5344CB8AC3E}">
        <p14:creationId xmlns:p14="http://schemas.microsoft.com/office/powerpoint/2010/main" val="291321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F58104-2486-130C-6D77-7C4004964CCA}"/>
              </a:ext>
            </a:extLst>
          </p:cNvPr>
          <p:cNvPicPr>
            <a:picLocks noChangeAspect="1"/>
          </p:cNvPicPr>
          <p:nvPr/>
        </p:nvPicPr>
        <p:blipFill>
          <a:blip r:embed="rId2"/>
          <a:stretch>
            <a:fillRect/>
          </a:stretch>
        </p:blipFill>
        <p:spPr>
          <a:xfrm>
            <a:off x="0" y="10704"/>
            <a:ext cx="9144000" cy="5122093"/>
          </a:xfrm>
          <a:prstGeom prst="rect">
            <a:avLst/>
          </a:prstGeom>
        </p:spPr>
      </p:pic>
    </p:spTree>
    <p:extLst>
      <p:ext uri="{BB962C8B-B14F-4D97-AF65-F5344CB8AC3E}">
        <p14:creationId xmlns:p14="http://schemas.microsoft.com/office/powerpoint/2010/main" val="3570995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321-E6CB-2F0E-127C-BE6F55428BA9}"/>
              </a:ext>
            </a:extLst>
          </p:cNvPr>
          <p:cNvSpPr>
            <a:spLocks noGrp="1"/>
          </p:cNvSpPr>
          <p:nvPr>
            <p:ph type="title"/>
          </p:nvPr>
        </p:nvSpPr>
        <p:spPr>
          <a:xfrm>
            <a:off x="186690" y="271848"/>
            <a:ext cx="8770620" cy="800615"/>
          </a:xfrm>
        </p:spPr>
        <p:txBody>
          <a:bodyPr/>
          <a:lstStyle/>
          <a:p>
            <a:r>
              <a:rPr lang="en-US" dirty="0"/>
              <a:t>¿</a:t>
            </a:r>
            <a:r>
              <a:rPr lang="en-US" dirty="0" err="1"/>
              <a:t>Qué</a:t>
            </a:r>
            <a:r>
              <a:rPr lang="en-US" dirty="0"/>
              <a:t> es </a:t>
            </a:r>
            <a:r>
              <a:rPr lang="en-US" dirty="0" err="1"/>
              <a:t>econometría</a:t>
            </a:r>
            <a:r>
              <a:rPr lang="en-US" dirty="0"/>
              <a:t>?​</a:t>
            </a:r>
          </a:p>
        </p:txBody>
      </p:sp>
      <p:sp>
        <p:nvSpPr>
          <p:cNvPr id="3" name="Rectangle: Rounded Corners 7">
            <a:extLst>
              <a:ext uri="{FF2B5EF4-FFF2-40B4-BE49-F238E27FC236}">
                <a16:creationId xmlns:a16="http://schemas.microsoft.com/office/drawing/2014/main" id="{335F20F7-4C4A-9580-B08F-652979747CD6}"/>
              </a:ext>
            </a:extLst>
          </p:cNvPr>
          <p:cNvSpPr/>
          <p:nvPr/>
        </p:nvSpPr>
        <p:spPr>
          <a:xfrm>
            <a:off x="-1335100" y="1459426"/>
            <a:ext cx="5907100" cy="287057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
        <p:nvSpPr>
          <p:cNvPr id="4" name="TextBox 6">
            <a:extLst>
              <a:ext uri="{FF2B5EF4-FFF2-40B4-BE49-F238E27FC236}">
                <a16:creationId xmlns:a16="http://schemas.microsoft.com/office/drawing/2014/main" id="{F37B15BE-06EF-72C4-CFE2-31F1550C1D59}"/>
              </a:ext>
            </a:extLst>
          </p:cNvPr>
          <p:cNvSpPr txBox="1"/>
          <p:nvPr/>
        </p:nvSpPr>
        <p:spPr>
          <a:xfrm>
            <a:off x="225021" y="1895499"/>
            <a:ext cx="4143780" cy="1988686"/>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s-ES" sz="1400" b="1" dirty="0">
                <a:solidFill>
                  <a:schemeClr val="tx1">
                    <a:lumMod val="85000"/>
                    <a:lumOff val="15000"/>
                  </a:schemeClr>
                </a:solidFill>
                <a:latin typeface="Verdana" panose="020B0604030504040204" pitchFamily="34" charset="0"/>
                <a:ea typeface="Verdana" panose="020B0604030504040204" pitchFamily="34" charset="0"/>
                <a:cs typeface="Times New Roman" panose="02020603050405020304" pitchFamily="18" charset="0"/>
              </a:rPr>
              <a:t>“Los conceptos de regresión múltiple y modelo de regresión lineal constituyen la base fundamental de la mayoría del modelo de econometría, incluso aunque el modelo lineal por si mismo no es utilizado como la especificación empírica.”</a:t>
            </a:r>
          </a:p>
          <a:p>
            <a:pPr>
              <a:lnSpc>
                <a:spcPct val="107000"/>
              </a:lnSpc>
              <a:spcAft>
                <a:spcPts val="800"/>
              </a:spcAft>
            </a:pPr>
            <a:r>
              <a:rPr lang="en-US" sz="1200" i="1" dirty="0">
                <a:solidFill>
                  <a:srgbClr val="1A3184"/>
                </a:solidFill>
                <a:latin typeface="Verdana" panose="020B0604030504040204" pitchFamily="34" charset="0"/>
                <a:ea typeface="Verdana" panose="020B0604030504040204" pitchFamily="34" charset="0"/>
                <a:cs typeface="Times New Roman" panose="02020603050405020304" pitchFamily="18" charset="0"/>
              </a:rPr>
              <a:t>William Greene, Econometric Analysis (2012,p.7)</a:t>
            </a:r>
          </a:p>
        </p:txBody>
      </p:sp>
      <p:sp>
        <p:nvSpPr>
          <p:cNvPr id="8" name="Rectangle 11">
            <a:extLst>
              <a:ext uri="{FF2B5EF4-FFF2-40B4-BE49-F238E27FC236}">
                <a16:creationId xmlns:a16="http://schemas.microsoft.com/office/drawing/2014/main" id="{EA97C255-68BD-8FB9-12AD-7B45E810A9B5}"/>
              </a:ext>
            </a:extLst>
          </p:cNvPr>
          <p:cNvSpPr txBox="1"/>
          <p:nvPr/>
        </p:nvSpPr>
        <p:spPr>
          <a:xfrm>
            <a:off x="4775198" y="1371222"/>
            <a:ext cx="4143781" cy="30469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xmlns:lc="http://schemas.openxmlformats.org/drawingml/2006/lockedCanvas" val="1"/>
            </a:ext>
          </a:extLst>
        </p:spPr>
        <p:txBody>
          <a:bodyPr wrap="square" lIns="60959" rIns="60959" anchor="ctr">
            <a:spAutoFit/>
          </a:bodyPr>
          <a:lstStyle>
            <a:defPPr>
              <a:defRPr lang="es-CO"/>
            </a:defPPr>
            <a:lvl1pPr marL="0" algn="just" defTabSz="914400" rtl="0" eaLnBrk="1" latinLnBrk="0" hangingPunct="1">
              <a:lnSpc>
                <a:spcPct val="150000"/>
              </a:lnSpc>
              <a:defRPr sz="1200" b="1" kern="1200">
                <a:solidFill>
                  <a:srgbClr val="09193C"/>
                </a:solidFill>
                <a:latin typeface="Open Sans"/>
                <a:ea typeface="Open Sans"/>
                <a:cs typeface="Open Sans"/>
                <a:sym typeface="Open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00000"/>
              </a:lnSpc>
              <a:buClr>
                <a:srgbClr val="EFB810"/>
              </a:buClr>
              <a:buFont typeface="Arial" panose="020B0604020202020204" pitchFamily="34" charset="0"/>
              <a:buChar char="•"/>
            </a:pPr>
            <a:r>
              <a:rPr lang="es-ES" sz="1600" b="0" dirty="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En un sentido general, la econometría abarca el conjunto de métodos estadísticos aplicados a la data económica y financiera, con el propósito de proveer apoyo empírico a las teorías económicas</a:t>
            </a:r>
          </a:p>
          <a:p>
            <a:pPr marL="285750" indent="-285750" algn="l">
              <a:lnSpc>
                <a:spcPct val="100000"/>
              </a:lnSpc>
              <a:buClr>
                <a:srgbClr val="EFB810"/>
              </a:buClr>
              <a:buFont typeface="Arial" panose="020B0604020202020204" pitchFamily="34" charset="0"/>
              <a:buChar char="•"/>
            </a:pPr>
            <a:endParaRPr lang="es-ES" sz="1600" b="0" dirty="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endParaRPr>
          </a:p>
          <a:p>
            <a:pPr marL="285750" indent="-285750" algn="l">
              <a:lnSpc>
                <a:spcPct val="100000"/>
              </a:lnSpc>
              <a:buClr>
                <a:srgbClr val="EFB810"/>
              </a:buClr>
              <a:buFont typeface="Arial" panose="020B0604020202020204" pitchFamily="34" charset="0"/>
              <a:buChar char="•"/>
            </a:pPr>
            <a:r>
              <a:rPr lang="es-ES" sz="1600" b="0" dirty="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En la práctica, este conjunto de métodos estadísticos se han concentrado tradicionalmente en el modelo de regresión lineal multivariado</a:t>
            </a:r>
            <a:endParaRPr lang="es-CO" sz="1600" b="0" dirty="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02465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1E4F1-92DD-B740-664D-B6E74841896B}"/>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EDE1A80F-BB6E-390F-2739-CDE7450F3BE2}"/>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Imagen 10">
            <a:extLst>
              <a:ext uri="{FF2B5EF4-FFF2-40B4-BE49-F238E27FC236}">
                <a16:creationId xmlns:a16="http://schemas.microsoft.com/office/drawing/2014/main" id="{170EE507-16EF-A18B-4A0E-8C85C2050335}"/>
              </a:ext>
            </a:extLst>
          </p:cNvPr>
          <p:cNvPicPr>
            <a:picLocks noChangeAspect="1"/>
          </p:cNvPicPr>
          <p:nvPr/>
        </p:nvPicPr>
        <p:blipFill>
          <a:blip r:embed="rId2">
            <a:alphaModFix amt="1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0232977">
            <a:off x="2624183" y="-1710509"/>
            <a:ext cx="8297817" cy="8297817"/>
          </a:xfrm>
          <a:prstGeom prst="rect">
            <a:avLst/>
          </a:prstGeom>
        </p:spPr>
      </p:pic>
      <p:sp>
        <p:nvSpPr>
          <p:cNvPr id="2" name="Title 1">
            <a:extLst>
              <a:ext uri="{FF2B5EF4-FFF2-40B4-BE49-F238E27FC236}">
                <a16:creationId xmlns:a16="http://schemas.microsoft.com/office/drawing/2014/main" id="{E4EC5346-8C65-82F9-D9F0-46B7009BE5CD}"/>
              </a:ext>
            </a:extLst>
          </p:cNvPr>
          <p:cNvSpPr>
            <a:spLocks noGrp="1"/>
          </p:cNvSpPr>
          <p:nvPr>
            <p:ph type="title"/>
          </p:nvPr>
        </p:nvSpPr>
        <p:spPr>
          <a:xfrm>
            <a:off x="1773283" y="1831975"/>
            <a:ext cx="5481320" cy="1212850"/>
          </a:xfrm>
        </p:spPr>
        <p:txBody>
          <a:bodyPr anchor="t"/>
          <a:lstStyle/>
          <a:p>
            <a:pPr algn="ctr"/>
            <a:r>
              <a:rPr lang="es-MX" sz="3600" dirty="0"/>
              <a:t>¿Qué ha impulsado esta evolución?​</a:t>
            </a:r>
            <a:endParaRPr lang="en-US" sz="3600" dirty="0"/>
          </a:p>
        </p:txBody>
      </p:sp>
    </p:spTree>
    <p:extLst>
      <p:ext uri="{BB962C8B-B14F-4D97-AF65-F5344CB8AC3E}">
        <p14:creationId xmlns:p14="http://schemas.microsoft.com/office/powerpoint/2010/main" val="3204611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3E1B-56A5-35E9-154A-F2B5813BDB02}"/>
              </a:ext>
            </a:extLst>
          </p:cNvPr>
          <p:cNvSpPr>
            <a:spLocks noGrp="1"/>
          </p:cNvSpPr>
          <p:nvPr>
            <p:ph type="title"/>
          </p:nvPr>
        </p:nvSpPr>
        <p:spPr>
          <a:xfrm>
            <a:off x="684924" y="518160"/>
            <a:ext cx="7656041" cy="666750"/>
          </a:xfrm>
        </p:spPr>
        <p:txBody>
          <a:bodyPr/>
          <a:lstStyle/>
          <a:p>
            <a:r>
              <a:rPr lang="es-MX" dirty="0" err="1"/>
              <a:t>Image</a:t>
            </a:r>
            <a:r>
              <a:rPr lang="es-MX" dirty="0"/>
              <a:t> Net </a:t>
            </a:r>
            <a:r>
              <a:rPr lang="es-MX" dirty="0" err="1"/>
              <a:t>Challenge</a:t>
            </a:r>
            <a:endParaRPr lang="en-US" dirty="0"/>
          </a:p>
        </p:txBody>
      </p:sp>
      <p:pic>
        <p:nvPicPr>
          <p:cNvPr id="4" name="Imagen 3">
            <a:extLst>
              <a:ext uri="{FF2B5EF4-FFF2-40B4-BE49-F238E27FC236}">
                <a16:creationId xmlns:a16="http://schemas.microsoft.com/office/drawing/2014/main" id="{8A8B5DCD-FC94-D0F5-F5EB-30CBCCE96A4A}"/>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pic>
        <p:nvPicPr>
          <p:cNvPr id="4102" name="Picture 6">
            <a:extLst>
              <a:ext uri="{FF2B5EF4-FFF2-40B4-BE49-F238E27FC236}">
                <a16:creationId xmlns:a16="http://schemas.microsoft.com/office/drawing/2014/main" id="{7CFB4D33-DB94-5591-697D-6B1B26BE5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30" y="1515747"/>
            <a:ext cx="5009650" cy="3326079"/>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Hello World” in Image Recognition | by Siddhant Sukhatankar | Analytics  Vidhya | Medium">
            <a:extLst>
              <a:ext uri="{FF2B5EF4-FFF2-40B4-BE49-F238E27FC236}">
                <a16:creationId xmlns:a16="http://schemas.microsoft.com/office/drawing/2014/main" id="{FC2C1AA6-7D7B-F442-4819-527C0CB92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9808" y="1515747"/>
            <a:ext cx="3071010" cy="166303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6D63CD6-9098-56E4-15D0-0BFB9C858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9808" y="3178786"/>
            <a:ext cx="3071010" cy="160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035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5C82D7-A5AB-FD4E-E604-24B2CE2277C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7E93058-F74E-2853-E092-CF0F65A5A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C2E0C2D6-7A23-80BB-E8F8-FB2947DD8D19}"/>
              </a:ext>
            </a:extLst>
          </p:cNvPr>
          <p:cNvPicPr>
            <a:picLocks noChangeAspect="1"/>
          </p:cNvPicPr>
          <p:nvPr/>
        </p:nvPicPr>
        <p:blipFill>
          <a:blip r:embed="rId3">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sp>
        <p:nvSpPr>
          <p:cNvPr id="2" name="TextBox 1">
            <a:extLst>
              <a:ext uri="{FF2B5EF4-FFF2-40B4-BE49-F238E27FC236}">
                <a16:creationId xmlns:a16="http://schemas.microsoft.com/office/drawing/2014/main" id="{004E62DB-71B9-9197-3AD6-DC13FCFE4B6F}"/>
              </a:ext>
            </a:extLst>
          </p:cNvPr>
          <p:cNvSpPr txBox="1"/>
          <p:nvPr/>
        </p:nvSpPr>
        <p:spPr>
          <a:xfrm>
            <a:off x="370651" y="574503"/>
            <a:ext cx="4937156" cy="461665"/>
          </a:xfrm>
          <a:prstGeom prst="rect">
            <a:avLst/>
          </a:prstGeom>
          <a:noFill/>
        </p:spPr>
        <p:txBody>
          <a:bodyPr wrap="square" rtlCol="0">
            <a:spAutoFit/>
          </a:bodyPr>
          <a:lstStyle/>
          <a:p>
            <a:r>
              <a:rPr lang="es-ES" sz="2400" b="1" dirty="0">
                <a:solidFill>
                  <a:srgbClr val="24397F"/>
                </a:solidFill>
                <a:latin typeface="Verdana" panose="020B0604030504040204" pitchFamily="34" charset="0"/>
                <a:ea typeface="Verdana" panose="020B0604030504040204" pitchFamily="34" charset="0"/>
              </a:rPr>
              <a:t>Historia de la IA</a:t>
            </a:r>
          </a:p>
        </p:txBody>
      </p:sp>
      <p:pic>
        <p:nvPicPr>
          <p:cNvPr id="19" name="Picture 18">
            <a:extLst>
              <a:ext uri="{FF2B5EF4-FFF2-40B4-BE49-F238E27FC236}">
                <a16:creationId xmlns:a16="http://schemas.microsoft.com/office/drawing/2014/main" id="{BBB9574D-502D-79C0-0FBB-2A167DB80A1A}"/>
              </a:ext>
            </a:extLst>
          </p:cNvPr>
          <p:cNvPicPr>
            <a:picLocks noChangeAspect="1"/>
          </p:cNvPicPr>
          <p:nvPr/>
        </p:nvPicPr>
        <p:blipFill rotWithShape="1">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rcRect l="26213" t="25577" r="26092" b="26562"/>
          <a:stretch/>
        </p:blipFill>
        <p:spPr>
          <a:xfrm rot="20243817">
            <a:off x="5657410" y="-1794396"/>
            <a:ext cx="4061534" cy="4075736"/>
          </a:xfrm>
          <a:prstGeom prst="rect">
            <a:avLst/>
          </a:prstGeom>
        </p:spPr>
      </p:pic>
      <p:pic>
        <p:nvPicPr>
          <p:cNvPr id="20" name="Picture 19">
            <a:extLst>
              <a:ext uri="{FF2B5EF4-FFF2-40B4-BE49-F238E27FC236}">
                <a16:creationId xmlns:a16="http://schemas.microsoft.com/office/drawing/2014/main" id="{E48B7C86-A80D-A6CF-1FD7-BA3DDC24846D}"/>
              </a:ext>
            </a:extLst>
          </p:cNvPr>
          <p:cNvPicPr>
            <a:picLocks noChangeAspect="1"/>
          </p:cNvPicPr>
          <p:nvPr/>
        </p:nvPicPr>
        <p:blipFill rotWithShape="1">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rcRect l="26213" t="25577" r="26092" b="26562"/>
          <a:stretch/>
        </p:blipFill>
        <p:spPr>
          <a:xfrm rot="3739742">
            <a:off x="4555864" y="2199381"/>
            <a:ext cx="4061534" cy="4075736"/>
          </a:xfrm>
          <a:prstGeom prst="rect">
            <a:avLst/>
          </a:prstGeom>
        </p:spPr>
      </p:pic>
      <p:pic>
        <p:nvPicPr>
          <p:cNvPr id="3" name="Content Placeholder 3">
            <a:extLst>
              <a:ext uri="{FF2B5EF4-FFF2-40B4-BE49-F238E27FC236}">
                <a16:creationId xmlns:a16="http://schemas.microsoft.com/office/drawing/2014/main" id="{3D3B66DE-B89C-C45F-A6C5-0B0609623F7C}"/>
              </a:ext>
            </a:extLst>
          </p:cNvPr>
          <p:cNvPicPr>
            <a:picLocks noChangeAspect="1"/>
          </p:cNvPicPr>
          <p:nvPr/>
        </p:nvPicPr>
        <p:blipFill rotWithShape="1">
          <a:blip r:embed="rId6"/>
          <a:srcRect l="1932" t="968" r="689" b="5198"/>
          <a:stretch/>
        </p:blipFill>
        <p:spPr>
          <a:xfrm>
            <a:off x="187411" y="1728973"/>
            <a:ext cx="4444916" cy="2840025"/>
          </a:xfrm>
          <a:prstGeom prst="round2DiagRect">
            <a:avLst/>
          </a:prstGeom>
        </p:spPr>
      </p:pic>
      <p:pic>
        <p:nvPicPr>
          <p:cNvPr id="5" name="Picture 5">
            <a:extLst>
              <a:ext uri="{FF2B5EF4-FFF2-40B4-BE49-F238E27FC236}">
                <a16:creationId xmlns:a16="http://schemas.microsoft.com/office/drawing/2014/main" id="{C0A87755-B62D-44EF-BB8B-B1F2C47800F9}"/>
              </a:ext>
            </a:extLst>
          </p:cNvPr>
          <p:cNvPicPr>
            <a:picLocks noChangeAspect="1"/>
          </p:cNvPicPr>
          <p:nvPr/>
        </p:nvPicPr>
        <p:blipFill>
          <a:blip r:embed="rId7"/>
          <a:stretch>
            <a:fillRect/>
          </a:stretch>
        </p:blipFill>
        <p:spPr>
          <a:xfrm>
            <a:off x="5030149" y="478444"/>
            <a:ext cx="3636049" cy="2045277"/>
          </a:xfrm>
          <a:prstGeom prst="flowChartProcess">
            <a:avLst/>
          </a:prstGeom>
        </p:spPr>
      </p:pic>
      <p:pic>
        <p:nvPicPr>
          <p:cNvPr id="6" name="Picture 6">
            <a:extLst>
              <a:ext uri="{FF2B5EF4-FFF2-40B4-BE49-F238E27FC236}">
                <a16:creationId xmlns:a16="http://schemas.microsoft.com/office/drawing/2014/main" id="{A3414837-A745-549C-CAB2-C340640356B3}"/>
              </a:ext>
            </a:extLst>
          </p:cNvPr>
          <p:cNvPicPr>
            <a:picLocks noChangeAspect="1"/>
          </p:cNvPicPr>
          <p:nvPr/>
        </p:nvPicPr>
        <p:blipFill>
          <a:blip r:embed="rId8"/>
          <a:stretch>
            <a:fillRect/>
          </a:stretch>
        </p:blipFill>
        <p:spPr>
          <a:xfrm>
            <a:off x="5030149" y="2523721"/>
            <a:ext cx="3636049" cy="2045277"/>
          </a:xfrm>
          <a:prstGeom prst="rect">
            <a:avLst/>
          </a:prstGeom>
        </p:spPr>
      </p:pic>
    </p:spTree>
    <p:extLst>
      <p:ext uri="{BB962C8B-B14F-4D97-AF65-F5344CB8AC3E}">
        <p14:creationId xmlns:p14="http://schemas.microsoft.com/office/powerpoint/2010/main" val="1603740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79E5CC-8929-F25E-C721-DF9A043442AB}"/>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D55493B-3AFA-90C8-DB41-90616EEC3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FCB7D68D-47C0-3E2C-5D72-556A16090413}"/>
              </a:ext>
            </a:extLst>
          </p:cNvPr>
          <p:cNvPicPr>
            <a:picLocks noChangeAspect="1"/>
          </p:cNvPicPr>
          <p:nvPr/>
        </p:nvPicPr>
        <p:blipFill>
          <a:blip r:embed="rId3">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sp>
        <p:nvSpPr>
          <p:cNvPr id="2" name="TextBox 1">
            <a:extLst>
              <a:ext uri="{FF2B5EF4-FFF2-40B4-BE49-F238E27FC236}">
                <a16:creationId xmlns:a16="http://schemas.microsoft.com/office/drawing/2014/main" id="{63256436-D9D0-22DD-9C34-FC4C06B4C85D}"/>
              </a:ext>
            </a:extLst>
          </p:cNvPr>
          <p:cNvSpPr txBox="1"/>
          <p:nvPr/>
        </p:nvSpPr>
        <p:spPr>
          <a:xfrm>
            <a:off x="370651" y="574503"/>
            <a:ext cx="4937156" cy="461665"/>
          </a:xfrm>
          <a:prstGeom prst="rect">
            <a:avLst/>
          </a:prstGeom>
          <a:noFill/>
        </p:spPr>
        <p:txBody>
          <a:bodyPr wrap="square" rtlCol="0">
            <a:spAutoFit/>
          </a:bodyPr>
          <a:lstStyle/>
          <a:p>
            <a:r>
              <a:rPr lang="es-ES" sz="2400" b="1" dirty="0">
                <a:solidFill>
                  <a:srgbClr val="24397F"/>
                </a:solidFill>
                <a:latin typeface="Verdana" panose="020B0604030504040204" pitchFamily="34" charset="0"/>
                <a:ea typeface="Verdana" panose="020B0604030504040204" pitchFamily="34" charset="0"/>
              </a:rPr>
              <a:t>Historia de la IA</a:t>
            </a:r>
          </a:p>
        </p:txBody>
      </p:sp>
      <p:pic>
        <p:nvPicPr>
          <p:cNvPr id="19" name="Picture 18">
            <a:extLst>
              <a:ext uri="{FF2B5EF4-FFF2-40B4-BE49-F238E27FC236}">
                <a16:creationId xmlns:a16="http://schemas.microsoft.com/office/drawing/2014/main" id="{EB5A4800-3F89-FA93-4E06-F4C6658CB297}"/>
              </a:ext>
            </a:extLst>
          </p:cNvPr>
          <p:cNvPicPr>
            <a:picLocks noChangeAspect="1"/>
          </p:cNvPicPr>
          <p:nvPr/>
        </p:nvPicPr>
        <p:blipFill rotWithShape="1">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rcRect l="26213" t="25577" r="26092" b="26562"/>
          <a:stretch/>
        </p:blipFill>
        <p:spPr>
          <a:xfrm rot="20243817">
            <a:off x="5657410" y="-1794396"/>
            <a:ext cx="4061534" cy="4075736"/>
          </a:xfrm>
          <a:prstGeom prst="rect">
            <a:avLst/>
          </a:prstGeom>
        </p:spPr>
      </p:pic>
      <p:pic>
        <p:nvPicPr>
          <p:cNvPr id="20" name="Picture 19">
            <a:extLst>
              <a:ext uri="{FF2B5EF4-FFF2-40B4-BE49-F238E27FC236}">
                <a16:creationId xmlns:a16="http://schemas.microsoft.com/office/drawing/2014/main" id="{BAA471BF-0342-D358-3EDC-7C3F1C034175}"/>
              </a:ext>
            </a:extLst>
          </p:cNvPr>
          <p:cNvPicPr>
            <a:picLocks noChangeAspect="1"/>
          </p:cNvPicPr>
          <p:nvPr/>
        </p:nvPicPr>
        <p:blipFill rotWithShape="1">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rcRect l="26213" t="25577" r="26092" b="26562"/>
          <a:stretch/>
        </p:blipFill>
        <p:spPr>
          <a:xfrm rot="3739742">
            <a:off x="4555864" y="2199381"/>
            <a:ext cx="4061534" cy="4075736"/>
          </a:xfrm>
          <a:prstGeom prst="rect">
            <a:avLst/>
          </a:prstGeom>
        </p:spPr>
      </p:pic>
      <p:pic>
        <p:nvPicPr>
          <p:cNvPr id="4" name="Picture 2" descr="Triqui el juego - Apps en Google Play">
            <a:extLst>
              <a:ext uri="{FF2B5EF4-FFF2-40B4-BE49-F238E27FC236}">
                <a16:creationId xmlns:a16="http://schemas.microsoft.com/office/drawing/2014/main" id="{2AF05F95-1318-B8B8-002F-99DFF60AD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5874" y="492948"/>
            <a:ext cx="1168333" cy="1168333"/>
          </a:xfrm>
          <a:prstGeom prst="roundRect">
            <a:avLst>
              <a:gd name="adj" fmla="val 10553"/>
            </a:avLst>
          </a:prstGeom>
          <a:noFill/>
          <a:extLst>
            <a:ext uri="{909E8E84-426E-40DD-AFC4-6F175D3DCCD1}">
              <a14:hiddenFill xmlns:a14="http://schemas.microsoft.com/office/drawing/2010/main">
                <a:solidFill>
                  <a:srgbClr val="FFFFFF"/>
                </a:solidFill>
              </a14:hiddenFill>
            </a:ext>
          </a:extLst>
        </p:spPr>
      </p:pic>
      <p:pic>
        <p:nvPicPr>
          <p:cNvPr id="7" name="Picture 2" descr="Medios: Microsoft buscará comprar la empresa de ChatGPT | Economía | DW |  10.01.2023">
            <a:extLst>
              <a:ext uri="{FF2B5EF4-FFF2-40B4-BE49-F238E27FC236}">
                <a16:creationId xmlns:a16="http://schemas.microsoft.com/office/drawing/2014/main" id="{E2F0FAE6-A669-44D6-C14C-C6D936B09E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952"/>
          <a:stretch/>
        </p:blipFill>
        <p:spPr bwMode="auto">
          <a:xfrm>
            <a:off x="132564" y="1693069"/>
            <a:ext cx="6449646" cy="3450431"/>
          </a:xfrm>
          <a:prstGeom prst="round2Same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822615C0-1401-86ED-638D-D5ED6BAE9BB5}"/>
              </a:ext>
            </a:extLst>
          </p:cNvPr>
          <p:cNvPicPr>
            <a:picLocks noChangeAspect="1"/>
          </p:cNvPicPr>
          <p:nvPr/>
        </p:nvPicPr>
        <p:blipFill>
          <a:blip r:embed="rId8"/>
          <a:stretch>
            <a:fillRect/>
          </a:stretch>
        </p:blipFill>
        <p:spPr>
          <a:xfrm>
            <a:off x="7244437" y="1770484"/>
            <a:ext cx="1271205" cy="1647800"/>
          </a:xfrm>
          <a:prstGeom prst="roundRect">
            <a:avLst/>
          </a:prstGeom>
        </p:spPr>
      </p:pic>
      <p:sp>
        <p:nvSpPr>
          <p:cNvPr id="10" name="Rectangle 11">
            <a:extLst>
              <a:ext uri="{FF2B5EF4-FFF2-40B4-BE49-F238E27FC236}">
                <a16:creationId xmlns:a16="http://schemas.microsoft.com/office/drawing/2014/main" id="{2CE55CB8-C432-1B1D-D9BB-4A42BCD7774D}"/>
              </a:ext>
            </a:extLst>
          </p:cNvPr>
          <p:cNvSpPr txBox="1"/>
          <p:nvPr/>
        </p:nvSpPr>
        <p:spPr>
          <a:xfrm>
            <a:off x="6899573" y="3652051"/>
            <a:ext cx="1960520" cy="1131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chemeClr val="accent4"/>
              </a:buClr>
              <a:buFont typeface="Arial" panose="020B0604020202020204" pitchFamily="34" charset="0"/>
              <a:buChar char="•"/>
            </a:pPr>
            <a:r>
              <a:rPr lang="es-ES" sz="135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Modelo Predictivo de Lenguaje Generativo</a:t>
            </a:r>
          </a:p>
          <a:p>
            <a:pPr marL="214313" indent="-214313" algn="l">
              <a:lnSpc>
                <a:spcPct val="100000"/>
              </a:lnSpc>
              <a:buClr>
                <a:schemeClr val="accent4"/>
              </a:buClr>
              <a:buFont typeface="Arial" panose="020B0604020202020204" pitchFamily="34" charset="0"/>
              <a:buChar char="•"/>
            </a:pPr>
            <a:endParaRPr lang="es-ES" sz="135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endParaRPr>
          </a:p>
          <a:p>
            <a:pPr marL="214313" indent="-214313" algn="l">
              <a:lnSpc>
                <a:spcPct val="100000"/>
              </a:lnSpc>
              <a:buClr>
                <a:schemeClr val="accent4"/>
              </a:buClr>
              <a:buFont typeface="Arial" panose="020B0604020202020204" pitchFamily="34" charset="0"/>
              <a:buChar char="•"/>
            </a:pPr>
            <a:r>
              <a:rPr lang="es-ES" sz="135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Lenguaje Natural</a:t>
            </a:r>
            <a:endParaRPr lang="es-CO" sz="135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543191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4EC118-E492-2958-5214-39804F408046}"/>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203603AE-EDEE-D345-E62D-2FA343AE8D17}"/>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Picture 8">
            <a:extLst>
              <a:ext uri="{FF2B5EF4-FFF2-40B4-BE49-F238E27FC236}">
                <a16:creationId xmlns:a16="http://schemas.microsoft.com/office/drawing/2014/main" id="{0D082AB4-6212-35DA-C0AD-906A23332DCD}"/>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83436">
            <a:off x="144962" y="1516572"/>
            <a:ext cx="4454856" cy="4454856"/>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FD2B7899-DA36-EEA5-B4FC-51C4CBFE5FFE}"/>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5357698" y="-218547"/>
            <a:ext cx="4371659" cy="4371659"/>
          </a:xfrm>
          <a:prstGeom prst="rect">
            <a:avLst/>
          </a:prstGeom>
        </p:spPr>
      </p:pic>
      <p:sp>
        <p:nvSpPr>
          <p:cNvPr id="2" name="TextBox 1">
            <a:extLst>
              <a:ext uri="{FF2B5EF4-FFF2-40B4-BE49-F238E27FC236}">
                <a16:creationId xmlns:a16="http://schemas.microsoft.com/office/drawing/2014/main" id="{94B4286F-55C4-220D-6850-374CA9718718}"/>
              </a:ext>
            </a:extLst>
          </p:cNvPr>
          <p:cNvSpPr txBox="1"/>
          <p:nvPr/>
        </p:nvSpPr>
        <p:spPr>
          <a:xfrm>
            <a:off x="899246" y="598073"/>
            <a:ext cx="7114946" cy="553998"/>
          </a:xfrm>
          <a:prstGeom prst="rect">
            <a:avLst/>
          </a:prstGeom>
          <a:noFill/>
        </p:spPr>
        <p:txBody>
          <a:bodyPr wrap="square" rtlCol="0">
            <a:spAutoFit/>
          </a:bodyPr>
          <a:lstStyle/>
          <a:p>
            <a:pPr algn="ctr">
              <a:lnSpc>
                <a:spcPct val="100000"/>
              </a:lnSpc>
            </a:pPr>
            <a:r>
              <a:rPr lang="es-ES" sz="3000" b="1" dirty="0">
                <a:solidFill>
                  <a:schemeClr val="bg1"/>
                </a:solidFill>
                <a:latin typeface="Verdana" panose="020B0604030504040204" pitchFamily="34" charset="0"/>
                <a:ea typeface="Verdana" panose="020B0604030504040204" pitchFamily="34" charset="0"/>
                <a:cs typeface="Arial"/>
              </a:rPr>
              <a:t>Tamaño y Complejidad de Data</a:t>
            </a:r>
          </a:p>
        </p:txBody>
      </p:sp>
      <p:sp>
        <p:nvSpPr>
          <p:cNvPr id="7" name="TextBox 6">
            <a:extLst>
              <a:ext uri="{FF2B5EF4-FFF2-40B4-BE49-F238E27FC236}">
                <a16:creationId xmlns:a16="http://schemas.microsoft.com/office/drawing/2014/main" id="{9F5E3CC1-3A18-FC8E-C862-9A41950BDB4A}"/>
              </a:ext>
            </a:extLst>
          </p:cNvPr>
          <p:cNvSpPr txBox="1"/>
          <p:nvPr/>
        </p:nvSpPr>
        <p:spPr>
          <a:xfrm>
            <a:off x="6351960" y="1990022"/>
            <a:ext cx="2220420" cy="3000821"/>
          </a:xfrm>
          <a:prstGeom prst="rect">
            <a:avLst/>
          </a:prstGeom>
          <a:noFill/>
        </p:spPr>
        <p:txBody>
          <a:bodyPr wrap="square" rtlCol="0">
            <a:spAutoFit/>
          </a:bodyPr>
          <a:lstStyle/>
          <a:p>
            <a:pPr algn="l">
              <a:lnSpc>
                <a:spcPct val="100000"/>
              </a:lnSpc>
            </a:pPr>
            <a:r>
              <a:rPr lang="es-CO" sz="1050" dirty="0">
                <a:solidFill>
                  <a:schemeClr val="bg1"/>
                </a:solidFill>
                <a:latin typeface="Verdana" panose="020B0604030504040204" pitchFamily="34" charset="0"/>
                <a:ea typeface="Verdana" panose="020B0604030504040204" pitchFamily="34" charset="0"/>
                <a:cs typeface="Arial" panose="020B0604020202020204" pitchFamily="34" charset="0"/>
              </a:rPr>
              <a:t>De acuerdo a la IDC, cerca del 90% de toda la data documentada a través de la historia, solo ha sido recolectada la de los últimos 2 años.</a:t>
            </a:r>
          </a:p>
          <a:p>
            <a:pPr algn="l">
              <a:lnSpc>
                <a:spcPct val="100000"/>
              </a:lnSpc>
            </a:pPr>
            <a:endParaRPr lang="es-CO" sz="1050" dirty="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endParaRPr>
          </a:p>
          <a:p>
            <a:pPr algn="l">
              <a:lnSpc>
                <a:spcPct val="100000"/>
              </a:lnSpc>
            </a:pPr>
            <a:r>
              <a:rPr lang="es-CO" sz="1050" dirty="0">
                <a:solidFill>
                  <a:srgbClr val="FFC000"/>
                </a:solidFill>
                <a:latin typeface="Verdana" panose="020B0604030504040204" pitchFamily="34" charset="0"/>
                <a:ea typeface="Verdana" panose="020B0604030504040204" pitchFamily="34" charset="0"/>
                <a:cs typeface="Arial" panose="020B0604020202020204" pitchFamily="34" charset="0"/>
              </a:rPr>
              <a:t>Cerca del 80% de la data es no estructurada, requiriendo el uso de ML y HPC.</a:t>
            </a:r>
          </a:p>
          <a:p>
            <a:pPr algn="l">
              <a:lnSpc>
                <a:spcPct val="100000"/>
              </a:lnSpc>
            </a:pPr>
            <a:endParaRPr lang="es-CO" sz="1050" dirty="0">
              <a:solidFill>
                <a:srgbClr val="FFC000"/>
              </a:solidFill>
              <a:latin typeface="Verdana" panose="020B0604030504040204" pitchFamily="34" charset="0"/>
              <a:ea typeface="Verdana" panose="020B0604030504040204" pitchFamily="34" charset="0"/>
              <a:cs typeface="Arial" panose="020B0604020202020204" pitchFamily="34" charset="0"/>
            </a:endParaRPr>
          </a:p>
          <a:p>
            <a:pPr algn="l">
              <a:lnSpc>
                <a:spcPct val="100000"/>
              </a:lnSpc>
            </a:pPr>
            <a:r>
              <a:rPr lang="es-CO" sz="1050" dirty="0">
                <a:solidFill>
                  <a:schemeClr val="bg1"/>
                </a:solidFill>
                <a:latin typeface="Verdana" panose="020B0604030504040204" pitchFamily="34" charset="0"/>
                <a:ea typeface="Verdana" panose="020B0604030504040204" pitchFamily="34" charset="0"/>
                <a:cs typeface="Arial" panose="020B0604020202020204" pitchFamily="34" charset="0"/>
              </a:rPr>
              <a:t>Gran parte de esta data tiene aplicación en inversión.</a:t>
            </a:r>
          </a:p>
          <a:p>
            <a:pPr algn="l">
              <a:lnSpc>
                <a:spcPct val="100000"/>
              </a:lnSpc>
            </a:pPr>
            <a:endParaRPr lang="es-CO" sz="1050" dirty="0">
              <a:solidFill>
                <a:schemeClr val="bg1"/>
              </a:solidFill>
              <a:latin typeface="Verdana" panose="020B0604030504040204" pitchFamily="34" charset="0"/>
              <a:ea typeface="Verdana" panose="020B0604030504040204" pitchFamily="34" charset="0"/>
              <a:cs typeface="Arial" panose="020B0604020202020204" pitchFamily="34" charset="0"/>
            </a:endParaRPr>
          </a:p>
          <a:p>
            <a:pPr algn="l">
              <a:lnSpc>
                <a:spcPct val="100000"/>
              </a:lnSpc>
            </a:pPr>
            <a:r>
              <a:rPr lang="es-CO" sz="1050" dirty="0">
                <a:solidFill>
                  <a:schemeClr val="bg1"/>
                </a:solidFill>
                <a:latin typeface="Verdana" panose="020B0604030504040204" pitchFamily="34" charset="0"/>
                <a:ea typeface="Verdana" panose="020B0604030504040204" pitchFamily="34" charset="0"/>
                <a:cs typeface="Arial" panose="020B0604020202020204" pitchFamily="34" charset="0"/>
              </a:rPr>
              <a:t>Las finanzas hoy en día ofrecen algunos de los problemas más desafiantes para los científicos de data.</a:t>
            </a:r>
          </a:p>
        </p:txBody>
      </p:sp>
      <p:pic>
        <p:nvPicPr>
          <p:cNvPr id="4" name="Picture 4">
            <a:extLst>
              <a:ext uri="{FF2B5EF4-FFF2-40B4-BE49-F238E27FC236}">
                <a16:creationId xmlns:a16="http://schemas.microsoft.com/office/drawing/2014/main" id="{66F2FD02-9F49-EDC4-19DC-D5307F4D0297}"/>
              </a:ext>
            </a:extLst>
          </p:cNvPr>
          <p:cNvPicPr>
            <a:picLocks noChangeAspect="1"/>
          </p:cNvPicPr>
          <p:nvPr/>
        </p:nvPicPr>
        <p:blipFill rotWithShape="1">
          <a:blip r:embed="rId6"/>
          <a:srcRect t="12307" r="27432"/>
          <a:stretch/>
        </p:blipFill>
        <p:spPr>
          <a:xfrm>
            <a:off x="168206" y="1765181"/>
            <a:ext cx="6048947" cy="3396565"/>
          </a:xfrm>
          <a:prstGeom prst="round2SameRect">
            <a:avLst>
              <a:gd name="adj1" fmla="val 12647"/>
              <a:gd name="adj2" fmla="val 0"/>
            </a:avLst>
          </a:prstGeom>
        </p:spPr>
      </p:pic>
    </p:spTree>
    <p:extLst>
      <p:ext uri="{BB962C8B-B14F-4D97-AF65-F5344CB8AC3E}">
        <p14:creationId xmlns:p14="http://schemas.microsoft.com/office/powerpoint/2010/main" val="624544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2BC12F-6BEE-BD41-840F-EA5A4772ACD6}"/>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9CA5A0D0-578D-4C32-B993-1F03607D8602}"/>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Picture 8">
            <a:extLst>
              <a:ext uri="{FF2B5EF4-FFF2-40B4-BE49-F238E27FC236}">
                <a16:creationId xmlns:a16="http://schemas.microsoft.com/office/drawing/2014/main" id="{16813EF5-86DB-BD88-26E0-4E46D920E960}"/>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83436">
            <a:off x="144962" y="1516572"/>
            <a:ext cx="4454856" cy="4454856"/>
          </a:xfrm>
          <a:prstGeom prst="rect">
            <a:avLst/>
          </a:prstGeom>
        </p:spPr>
      </p:pic>
      <p:sp>
        <p:nvSpPr>
          <p:cNvPr id="2" name="TextBox 1">
            <a:extLst>
              <a:ext uri="{FF2B5EF4-FFF2-40B4-BE49-F238E27FC236}">
                <a16:creationId xmlns:a16="http://schemas.microsoft.com/office/drawing/2014/main" id="{50BEFC20-D54B-ABEC-1720-6590EBDF18AC}"/>
              </a:ext>
            </a:extLst>
          </p:cNvPr>
          <p:cNvSpPr txBox="1"/>
          <p:nvPr/>
        </p:nvSpPr>
        <p:spPr>
          <a:xfrm>
            <a:off x="912698" y="219483"/>
            <a:ext cx="7318604" cy="553998"/>
          </a:xfrm>
          <a:prstGeom prst="rect">
            <a:avLst/>
          </a:prstGeom>
          <a:noFill/>
        </p:spPr>
        <p:txBody>
          <a:bodyPr wrap="square" rtlCol="0">
            <a:spAutoFit/>
          </a:bodyPr>
          <a:lstStyle/>
          <a:p>
            <a:pPr algn="ctr">
              <a:lnSpc>
                <a:spcPct val="100000"/>
              </a:lnSpc>
            </a:pPr>
            <a:r>
              <a:rPr lang="es-ES" sz="3000" b="1" dirty="0">
                <a:solidFill>
                  <a:schemeClr val="bg1"/>
                </a:solidFill>
                <a:latin typeface="Verdana" panose="020B0604030504040204" pitchFamily="34" charset="0"/>
                <a:ea typeface="Verdana" panose="020B0604030504040204" pitchFamily="34" charset="0"/>
                <a:cs typeface="Arial"/>
              </a:rPr>
              <a:t>Tamaño y Complejidad de Data</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B788F8A-B9C0-C534-8470-7F9E2583C2B8}"/>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4792006" y="-218547"/>
            <a:ext cx="4371659" cy="4371659"/>
          </a:xfrm>
          <a:prstGeom prst="rect">
            <a:avLst/>
          </a:prstGeom>
        </p:spPr>
      </p:pic>
      <p:sp>
        <p:nvSpPr>
          <p:cNvPr id="3" name="Rectángulo 2">
            <a:extLst>
              <a:ext uri="{FF2B5EF4-FFF2-40B4-BE49-F238E27FC236}">
                <a16:creationId xmlns:a16="http://schemas.microsoft.com/office/drawing/2014/main" id="{3A30F695-A773-7FCA-6680-B44B7B53921F}"/>
              </a:ext>
            </a:extLst>
          </p:cNvPr>
          <p:cNvSpPr/>
          <p:nvPr/>
        </p:nvSpPr>
        <p:spPr>
          <a:xfrm>
            <a:off x="3688144" y="950491"/>
            <a:ext cx="5087894" cy="39387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ortar rectángulo de esquina del mismo lado 1">
            <a:extLst>
              <a:ext uri="{FF2B5EF4-FFF2-40B4-BE49-F238E27FC236}">
                <a16:creationId xmlns:a16="http://schemas.microsoft.com/office/drawing/2014/main" id="{074C6853-3247-384A-FA24-ED1A9B8920D5}"/>
              </a:ext>
            </a:extLst>
          </p:cNvPr>
          <p:cNvSpPr/>
          <p:nvPr/>
        </p:nvSpPr>
        <p:spPr>
          <a:xfrm>
            <a:off x="612647" y="1090222"/>
            <a:ext cx="2511511" cy="393064"/>
          </a:xfrm>
          <a:prstGeom prst="snip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ptos" panose="020B0004020202020204" pitchFamily="34" charset="0"/>
            </a:endParaRPr>
          </a:p>
        </p:txBody>
      </p:sp>
      <p:sp>
        <p:nvSpPr>
          <p:cNvPr id="6" name="Rectangle 11">
            <a:extLst>
              <a:ext uri="{FF2B5EF4-FFF2-40B4-BE49-F238E27FC236}">
                <a16:creationId xmlns:a16="http://schemas.microsoft.com/office/drawing/2014/main" id="{54A3D04E-4B69-E47E-57EF-27FA3F4A975A}"/>
              </a:ext>
            </a:extLst>
          </p:cNvPr>
          <p:cNvSpPr txBox="1"/>
          <p:nvPr/>
        </p:nvSpPr>
        <p:spPr>
          <a:xfrm>
            <a:off x="821834" y="1119848"/>
            <a:ext cx="2093135"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sz="1500" err="1">
                <a:solidFill>
                  <a:schemeClr val="bg1"/>
                </a:solidFill>
                <a:latin typeface="Verdana" panose="020B0604030504040204" pitchFamily="34" charset="0"/>
                <a:ea typeface="Verdana" panose="020B0604030504040204" pitchFamily="34" charset="0"/>
                <a:cs typeface="Arial" panose="020B0604020202020204" pitchFamily="34" charset="0"/>
              </a:rPr>
              <a:t>Fintech</a:t>
            </a:r>
            <a:r>
              <a:rPr lang="es-CO" sz="1500">
                <a:solidFill>
                  <a:schemeClr val="bg1"/>
                </a:solidFill>
                <a:latin typeface="Verdana" panose="020B0604030504040204" pitchFamily="34" charset="0"/>
                <a:ea typeface="Verdana" panose="020B0604030504040204" pitchFamily="34" charset="0"/>
                <a:cs typeface="Arial" panose="020B0604020202020204" pitchFamily="34" charset="0"/>
              </a:rPr>
              <a:t> 1.0</a:t>
            </a:r>
          </a:p>
        </p:txBody>
      </p:sp>
      <p:sp>
        <p:nvSpPr>
          <p:cNvPr id="12" name="Rectangle 11">
            <a:extLst>
              <a:ext uri="{FF2B5EF4-FFF2-40B4-BE49-F238E27FC236}">
                <a16:creationId xmlns:a16="http://schemas.microsoft.com/office/drawing/2014/main" id="{60A7D144-B74C-7D9E-6968-F6AE3C43A89E}"/>
              </a:ext>
            </a:extLst>
          </p:cNvPr>
          <p:cNvSpPr txBox="1"/>
          <p:nvPr/>
        </p:nvSpPr>
        <p:spPr>
          <a:xfrm>
            <a:off x="612647" y="1537133"/>
            <a:ext cx="2511511" cy="12003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l">
              <a:lnSpc>
                <a:spcPct val="100000"/>
              </a:lnSpc>
            </a:pPr>
            <a:r>
              <a:rPr lang="es-CO" b="0">
                <a:solidFill>
                  <a:schemeClr val="bg1"/>
                </a:solidFill>
                <a:latin typeface="Verdana" panose="020B0604030504040204" pitchFamily="34" charset="0"/>
                <a:ea typeface="Verdana" panose="020B0604030504040204" pitchFamily="34" charset="0"/>
                <a:cs typeface="Arial" panose="020B0604020202020204" pitchFamily="34" charset="0"/>
              </a:rPr>
              <a:t>Con la creación de amplias redes computacionales financieras que impulsaron la distribución de la data, analítica selectiva y más a trading romos e investigación</a:t>
            </a:r>
            <a:endParaRPr lang="es-CO">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13" name="Recortar rectángulo de esquina del mismo lado 15">
            <a:extLst>
              <a:ext uri="{FF2B5EF4-FFF2-40B4-BE49-F238E27FC236}">
                <a16:creationId xmlns:a16="http://schemas.microsoft.com/office/drawing/2014/main" id="{92A2095B-1BD5-7096-19F7-8576A3EA1D3E}"/>
              </a:ext>
            </a:extLst>
          </p:cNvPr>
          <p:cNvSpPr/>
          <p:nvPr/>
        </p:nvSpPr>
        <p:spPr>
          <a:xfrm>
            <a:off x="600728" y="2979892"/>
            <a:ext cx="2511511" cy="393064"/>
          </a:xfrm>
          <a:prstGeom prst="snip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ptos" panose="020B0004020202020204" pitchFamily="34" charset="0"/>
            </a:endParaRPr>
          </a:p>
        </p:txBody>
      </p:sp>
      <p:sp>
        <p:nvSpPr>
          <p:cNvPr id="14" name="Rectangle 11">
            <a:extLst>
              <a:ext uri="{FF2B5EF4-FFF2-40B4-BE49-F238E27FC236}">
                <a16:creationId xmlns:a16="http://schemas.microsoft.com/office/drawing/2014/main" id="{FDE2B746-D0BB-36AB-2E21-E876F6F3041A}"/>
              </a:ext>
            </a:extLst>
          </p:cNvPr>
          <p:cNvSpPr txBox="1"/>
          <p:nvPr/>
        </p:nvSpPr>
        <p:spPr>
          <a:xfrm>
            <a:off x="809915" y="3009518"/>
            <a:ext cx="2093135"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sz="1500" err="1">
                <a:solidFill>
                  <a:schemeClr val="bg1"/>
                </a:solidFill>
                <a:latin typeface="Verdana" panose="020B0604030504040204" pitchFamily="34" charset="0"/>
                <a:ea typeface="Verdana" panose="020B0604030504040204" pitchFamily="34" charset="0"/>
                <a:cs typeface="Arial" panose="020B0604020202020204" pitchFamily="34" charset="0"/>
              </a:rPr>
              <a:t>Fintech</a:t>
            </a:r>
            <a:r>
              <a:rPr lang="es-CO" sz="1500">
                <a:solidFill>
                  <a:schemeClr val="bg1"/>
                </a:solidFill>
                <a:latin typeface="Verdana" panose="020B0604030504040204" pitchFamily="34" charset="0"/>
                <a:ea typeface="Verdana" panose="020B0604030504040204" pitchFamily="34" charset="0"/>
                <a:cs typeface="Arial" panose="020B0604020202020204" pitchFamily="34" charset="0"/>
              </a:rPr>
              <a:t> 2.0</a:t>
            </a:r>
          </a:p>
        </p:txBody>
      </p:sp>
      <p:sp>
        <p:nvSpPr>
          <p:cNvPr id="16" name="Rectangle 11">
            <a:extLst>
              <a:ext uri="{FF2B5EF4-FFF2-40B4-BE49-F238E27FC236}">
                <a16:creationId xmlns:a16="http://schemas.microsoft.com/office/drawing/2014/main" id="{6C578340-A395-3D54-9B4F-98C688CD13C0}"/>
              </a:ext>
            </a:extLst>
          </p:cNvPr>
          <p:cNvSpPr txBox="1"/>
          <p:nvPr/>
        </p:nvSpPr>
        <p:spPr>
          <a:xfrm>
            <a:off x="600728" y="3426804"/>
            <a:ext cx="2511511" cy="12003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l">
              <a:lnSpc>
                <a:spcPct val="100000"/>
              </a:lnSpc>
            </a:pPr>
            <a:r>
              <a:rPr lang="es-CO" b="0">
                <a:solidFill>
                  <a:schemeClr val="bg1"/>
                </a:solidFill>
                <a:latin typeface="Verdana" panose="020B0604030504040204" pitchFamily="34" charset="0"/>
                <a:ea typeface="Verdana" panose="020B0604030504040204" pitchFamily="34" charset="0"/>
                <a:cs typeface="Arial" panose="020B0604020202020204" pitchFamily="34" charset="0"/>
              </a:rPr>
              <a:t>Se da en los años 90’s, el internet lideró el trading a bajo costo, la globalización de las mesas de trading, una nueva perspectiva en la difusión de data y mucho más</a:t>
            </a:r>
            <a:endParaRPr lang="es-CO">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17" name="Recortar rectángulo de esquina del mismo lado 18">
            <a:extLst>
              <a:ext uri="{FF2B5EF4-FFF2-40B4-BE49-F238E27FC236}">
                <a16:creationId xmlns:a16="http://schemas.microsoft.com/office/drawing/2014/main" id="{0D28176E-612B-5E7F-758D-C4195335D5CB}"/>
              </a:ext>
            </a:extLst>
          </p:cNvPr>
          <p:cNvSpPr/>
          <p:nvPr/>
        </p:nvSpPr>
        <p:spPr>
          <a:xfrm>
            <a:off x="3866440" y="1122240"/>
            <a:ext cx="2511511" cy="393064"/>
          </a:xfrm>
          <a:prstGeom prst="snip2SameRect">
            <a:avLst/>
          </a:prstGeom>
          <a:solidFill>
            <a:srgbClr val="1A3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ptos" panose="020B0004020202020204" pitchFamily="34" charset="0"/>
            </a:endParaRPr>
          </a:p>
        </p:txBody>
      </p:sp>
      <p:sp>
        <p:nvSpPr>
          <p:cNvPr id="18" name="Rectangle 11">
            <a:extLst>
              <a:ext uri="{FF2B5EF4-FFF2-40B4-BE49-F238E27FC236}">
                <a16:creationId xmlns:a16="http://schemas.microsoft.com/office/drawing/2014/main" id="{A1F2C63B-46CA-8FE0-9E4C-A295C117F546}"/>
              </a:ext>
            </a:extLst>
          </p:cNvPr>
          <p:cNvSpPr txBox="1"/>
          <p:nvPr/>
        </p:nvSpPr>
        <p:spPr>
          <a:xfrm>
            <a:off x="4075627" y="1151865"/>
            <a:ext cx="2093135"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sz="1500" err="1">
                <a:solidFill>
                  <a:schemeClr val="bg1"/>
                </a:solidFill>
                <a:latin typeface="Verdana" panose="020B0604030504040204" pitchFamily="34" charset="0"/>
                <a:ea typeface="Verdana" panose="020B0604030504040204" pitchFamily="34" charset="0"/>
                <a:cs typeface="Arial" panose="020B0604020202020204" pitchFamily="34" charset="0"/>
              </a:rPr>
              <a:t>Fintech</a:t>
            </a:r>
            <a:r>
              <a:rPr lang="es-CO" sz="1500">
                <a:solidFill>
                  <a:schemeClr val="bg1"/>
                </a:solidFill>
                <a:latin typeface="Verdana" panose="020B0604030504040204" pitchFamily="34" charset="0"/>
                <a:ea typeface="Verdana" panose="020B0604030504040204" pitchFamily="34" charset="0"/>
                <a:cs typeface="Arial" panose="020B0604020202020204" pitchFamily="34" charset="0"/>
              </a:rPr>
              <a:t> 3.0</a:t>
            </a:r>
          </a:p>
        </p:txBody>
      </p:sp>
      <p:sp>
        <p:nvSpPr>
          <p:cNvPr id="19" name="Rectangle 11">
            <a:extLst>
              <a:ext uri="{FF2B5EF4-FFF2-40B4-BE49-F238E27FC236}">
                <a16:creationId xmlns:a16="http://schemas.microsoft.com/office/drawing/2014/main" id="{2419A74A-6605-E50C-3CF5-5082CB52DC3F}"/>
              </a:ext>
            </a:extLst>
          </p:cNvPr>
          <p:cNvSpPr txBox="1"/>
          <p:nvPr/>
        </p:nvSpPr>
        <p:spPr>
          <a:xfrm>
            <a:off x="3866439" y="1492220"/>
            <a:ext cx="2511511" cy="156966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l">
              <a:lnSpc>
                <a:spcPct val="100000"/>
              </a:lnSpc>
            </a:pPr>
            <a:r>
              <a:rPr lang="es-CO"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Las comunicaciones y la data han llegado al siguiente nivel gracias a su volumen y la conectividad 5G, la Inteligencia Artificial y el </a:t>
            </a:r>
            <a:r>
              <a:rPr lang="es-CO" b="0" err="1">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Blockchain</a:t>
            </a:r>
            <a:r>
              <a:rPr lang="es-CO"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 han creado avances significativos en la manera de hacer negocios.</a:t>
            </a:r>
            <a:endParaRPr lang="es-CO">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endParaRPr>
          </a:p>
        </p:txBody>
      </p:sp>
      <p:sp>
        <p:nvSpPr>
          <p:cNvPr id="20" name="Rectangle 11">
            <a:extLst>
              <a:ext uri="{FF2B5EF4-FFF2-40B4-BE49-F238E27FC236}">
                <a16:creationId xmlns:a16="http://schemas.microsoft.com/office/drawing/2014/main" id="{0507A9D3-6C22-F767-035C-E4A2C82F4D5F}"/>
              </a:ext>
            </a:extLst>
          </p:cNvPr>
          <p:cNvSpPr txBox="1"/>
          <p:nvPr/>
        </p:nvSpPr>
        <p:spPr>
          <a:xfrm>
            <a:off x="6377950" y="3234458"/>
            <a:ext cx="2069756" cy="138499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57175" indent="-257175" algn="l">
              <a:lnSpc>
                <a:spcPct val="100000"/>
              </a:lnSpc>
              <a:buClr>
                <a:srgbClr val="1A3184"/>
              </a:buClr>
              <a:buFont typeface="+mj-lt"/>
              <a:buAutoNum type="alphaUcPeriod"/>
            </a:pPr>
            <a:r>
              <a:rPr lang="es-CO"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Inteligencia Artificial</a:t>
            </a:r>
          </a:p>
          <a:p>
            <a:pPr marL="257175" indent="-257175" algn="l">
              <a:lnSpc>
                <a:spcPct val="100000"/>
              </a:lnSpc>
              <a:buClr>
                <a:srgbClr val="1A3184"/>
              </a:buClr>
              <a:buFont typeface="+mj-lt"/>
              <a:buAutoNum type="alphaUcPeriod"/>
            </a:pPr>
            <a:r>
              <a:rPr lang="es-CO"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Tecnología </a:t>
            </a:r>
            <a:r>
              <a:rPr lang="es-CO" b="0" err="1">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Blockchain</a:t>
            </a:r>
            <a:r>
              <a:rPr lang="es-CO"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 y sus aplicaciones</a:t>
            </a:r>
          </a:p>
          <a:p>
            <a:pPr marL="257175" indent="-257175" algn="l">
              <a:lnSpc>
                <a:spcPct val="100000"/>
              </a:lnSpc>
              <a:buClr>
                <a:srgbClr val="1A3184"/>
              </a:buClr>
              <a:buFont typeface="+mj-lt"/>
              <a:buAutoNum type="alphaUcPeriod"/>
            </a:pPr>
            <a:r>
              <a:rPr lang="es-CO"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Conectividad, incluyendo 5G</a:t>
            </a:r>
          </a:p>
          <a:p>
            <a:pPr marL="257175" indent="-257175" algn="l">
              <a:lnSpc>
                <a:spcPct val="100000"/>
              </a:lnSpc>
              <a:buClr>
                <a:srgbClr val="1A3184"/>
              </a:buClr>
              <a:buFont typeface="+mj-lt"/>
              <a:buAutoNum type="alphaUcPeriod"/>
            </a:pPr>
            <a:r>
              <a:rPr lang="es-CO"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Data y Data alternativa</a:t>
            </a:r>
            <a:endParaRPr lang="es-CO">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199783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434EE-0165-9A6D-184F-1E6A801C6627}"/>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9A0BF1FC-532F-7140-E021-744CE63A0C84}"/>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Picture 12">
            <a:extLst>
              <a:ext uri="{FF2B5EF4-FFF2-40B4-BE49-F238E27FC236}">
                <a16:creationId xmlns:a16="http://schemas.microsoft.com/office/drawing/2014/main" id="{ABDA70AF-F112-197C-8E7A-4A1BD4805BD9}"/>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7172195">
            <a:off x="-1255566" y="-3245051"/>
            <a:ext cx="5770187" cy="5770187"/>
          </a:xfrm>
          <a:prstGeom prst="rect">
            <a:avLst/>
          </a:prstGeom>
        </p:spPr>
      </p:pic>
      <p:pic>
        <p:nvPicPr>
          <p:cNvPr id="9" name="Picture 8">
            <a:extLst>
              <a:ext uri="{FF2B5EF4-FFF2-40B4-BE49-F238E27FC236}">
                <a16:creationId xmlns:a16="http://schemas.microsoft.com/office/drawing/2014/main" id="{DF893CD5-46CC-5CBD-F8D6-90DFC3A941E5}"/>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15880852">
            <a:off x="4439160" y="-36629"/>
            <a:ext cx="4412912" cy="4412912"/>
          </a:xfrm>
          <a:prstGeom prst="rect">
            <a:avLst/>
          </a:prstGeom>
        </p:spPr>
      </p:pic>
      <p:sp>
        <p:nvSpPr>
          <p:cNvPr id="2" name="TextBox 1">
            <a:extLst>
              <a:ext uri="{FF2B5EF4-FFF2-40B4-BE49-F238E27FC236}">
                <a16:creationId xmlns:a16="http://schemas.microsoft.com/office/drawing/2014/main" id="{CBA9211B-E02B-A13D-5B53-AB2564BF8360}"/>
              </a:ext>
            </a:extLst>
          </p:cNvPr>
          <p:cNvSpPr txBox="1"/>
          <p:nvPr/>
        </p:nvSpPr>
        <p:spPr>
          <a:xfrm>
            <a:off x="1109778" y="608462"/>
            <a:ext cx="6902746" cy="461665"/>
          </a:xfrm>
          <a:prstGeom prst="rect">
            <a:avLst/>
          </a:prstGeom>
          <a:noFill/>
        </p:spPr>
        <p:txBody>
          <a:bodyPr wrap="square" lIns="91440" tIns="45720" rIns="91440" bIns="45720" rtlCol="0" anchor="t">
            <a:spAutoFit/>
          </a:bodyPr>
          <a:lstStyle/>
          <a:p>
            <a:pPr algn="ctr"/>
            <a:r>
              <a:rPr lang="es-ES" sz="2400" b="1" dirty="0">
                <a:solidFill>
                  <a:schemeClr val="bg1"/>
                </a:solidFill>
                <a:latin typeface="Verdana"/>
                <a:ea typeface="Verdana"/>
              </a:rPr>
              <a:t>Machine </a:t>
            </a:r>
            <a:r>
              <a:rPr lang="es-ES" sz="2400" b="1" err="1">
                <a:solidFill>
                  <a:schemeClr val="bg1"/>
                </a:solidFill>
                <a:latin typeface="Verdana"/>
                <a:ea typeface="Verdana"/>
              </a:rPr>
              <a:t>Learning</a:t>
            </a:r>
            <a:r>
              <a:rPr lang="es-ES" sz="2400" b="1">
                <a:solidFill>
                  <a:schemeClr val="bg1"/>
                </a:solidFill>
                <a:latin typeface="Verdana"/>
                <a:ea typeface="Verdana"/>
              </a:rPr>
              <a:t> en Finanzas💹</a:t>
            </a:r>
            <a:endParaRPr lang="es-ES" sz="2400" b="1" dirty="0">
              <a:solidFill>
                <a:schemeClr val="bg1"/>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1D387211-0700-9FD8-592A-48C5CF445F5D}"/>
              </a:ext>
            </a:extLst>
          </p:cNvPr>
          <p:cNvSpPr txBox="1"/>
          <p:nvPr/>
        </p:nvSpPr>
        <p:spPr>
          <a:xfrm>
            <a:off x="2352779" y="1626672"/>
            <a:ext cx="2240233" cy="2866234"/>
          </a:xfrm>
          <a:prstGeom prst="rect">
            <a:avLst/>
          </a:prstGeom>
          <a:noFill/>
        </p:spPr>
        <p:txBody>
          <a:bodyPr wrap="square" rtlCol="0">
            <a:spAutoFit/>
          </a:bodyPr>
          <a:lstStyle/>
          <a:p>
            <a:pPr>
              <a:lnSpc>
                <a:spcPct val="107000"/>
              </a:lnSpc>
              <a:spcAft>
                <a:spcPts val="600"/>
              </a:spcAft>
            </a:pPr>
            <a:r>
              <a:rPr lang="es-ES" sz="1000" dirty="0">
                <a:solidFill>
                  <a:schemeClr val="bg1"/>
                </a:solidFill>
                <a:latin typeface="Verdana" panose="020B0604030504040204" pitchFamily="34" charset="0"/>
                <a:ea typeface="Verdana" panose="020B0604030504040204" pitchFamily="34" charset="0"/>
                <a:cs typeface="Times New Roman" panose="02020603050405020304" pitchFamily="18" charset="0"/>
              </a:rPr>
              <a:t>“La herramienta esencial de la econometría es la regresión lineal multivariable, una tecnología del siglo XVIII que fue amaestrada por Gauss antes de 1794… Es difícil de creer que algo tan complejo como las finanzas del siglo XXI podría ser comprendido por algo tan simple como invertir una matriz de covarianza”</a:t>
            </a:r>
          </a:p>
          <a:p>
            <a:pPr>
              <a:lnSpc>
                <a:spcPct val="107000"/>
              </a:lnSpc>
              <a:spcAft>
                <a:spcPts val="600"/>
              </a:spcAft>
            </a:pPr>
            <a:endParaRPr lang="es-ES" sz="1000" dirty="0">
              <a:solidFill>
                <a:schemeClr val="bg1"/>
              </a:solidFill>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600"/>
              </a:spcAft>
            </a:pPr>
            <a:r>
              <a:rPr lang="es-ES" sz="1000" dirty="0">
                <a:solidFill>
                  <a:schemeClr val="bg1"/>
                </a:solidFill>
                <a:latin typeface="Verdana" panose="020B0604030504040204" pitchFamily="34" charset="0"/>
                <a:ea typeface="Verdana" panose="020B0604030504040204" pitchFamily="34" charset="0"/>
                <a:cs typeface="Times New Roman" panose="02020603050405020304" pitchFamily="18" charset="0"/>
              </a:rPr>
              <a:t>“¿Qué tal si los economistas finalmente empiezan a considerar las funciones no lineales?”</a:t>
            </a:r>
          </a:p>
        </p:txBody>
      </p:sp>
      <p:sp>
        <p:nvSpPr>
          <p:cNvPr id="3" name="Recortar rectángulo de esquina del mismo lado 1">
            <a:extLst>
              <a:ext uri="{FF2B5EF4-FFF2-40B4-BE49-F238E27FC236}">
                <a16:creationId xmlns:a16="http://schemas.microsoft.com/office/drawing/2014/main" id="{255DC6F8-85D8-45B2-29A2-0CF4CB5F820E}"/>
              </a:ext>
            </a:extLst>
          </p:cNvPr>
          <p:cNvSpPr/>
          <p:nvPr/>
        </p:nvSpPr>
        <p:spPr>
          <a:xfrm>
            <a:off x="328233" y="1866860"/>
            <a:ext cx="1629155" cy="393064"/>
          </a:xfrm>
          <a:prstGeom prst="snip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11">
            <a:extLst>
              <a:ext uri="{FF2B5EF4-FFF2-40B4-BE49-F238E27FC236}">
                <a16:creationId xmlns:a16="http://schemas.microsoft.com/office/drawing/2014/main" id="{C88541FC-99F6-E49A-1645-6E3CC63ED323}"/>
              </a:ext>
            </a:extLst>
          </p:cNvPr>
          <p:cNvSpPr txBox="1"/>
          <p:nvPr/>
        </p:nvSpPr>
        <p:spPr>
          <a:xfrm>
            <a:off x="328232" y="1931569"/>
            <a:ext cx="1629155" cy="276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a:solidFill>
                  <a:schemeClr val="bg1"/>
                </a:solidFill>
                <a:latin typeface="Verdana" panose="020B0604030504040204" pitchFamily="34" charset="0"/>
                <a:ea typeface="Verdana" panose="020B0604030504040204" pitchFamily="34" charset="0"/>
                <a:cs typeface="Arial" panose="020B0604020202020204" pitchFamily="34" charset="0"/>
              </a:rPr>
              <a:t>Datos Financieros</a:t>
            </a:r>
          </a:p>
        </p:txBody>
      </p:sp>
      <p:sp>
        <p:nvSpPr>
          <p:cNvPr id="6" name="Rectangle 11">
            <a:extLst>
              <a:ext uri="{FF2B5EF4-FFF2-40B4-BE49-F238E27FC236}">
                <a16:creationId xmlns:a16="http://schemas.microsoft.com/office/drawing/2014/main" id="{2057A918-95BA-33BE-1FD3-A160C72B9432}"/>
              </a:ext>
            </a:extLst>
          </p:cNvPr>
          <p:cNvSpPr txBox="1"/>
          <p:nvPr/>
        </p:nvSpPr>
        <p:spPr>
          <a:xfrm>
            <a:off x="324382" y="3720401"/>
            <a:ext cx="1744530" cy="6463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l">
              <a:lnSpc>
                <a:spcPct val="100000"/>
              </a:lnSpc>
            </a:pPr>
            <a:r>
              <a:rPr lang="es-ES" sz="900">
                <a:solidFill>
                  <a:schemeClr val="bg1"/>
                </a:solidFill>
                <a:latin typeface="Verdana" panose="020B0604030504040204" pitchFamily="34" charset="0"/>
                <a:ea typeface="Verdana" panose="020B0604030504040204" pitchFamily="34" charset="0"/>
                <a:cs typeface="Arial" panose="020B0604020202020204" pitchFamily="34" charset="0"/>
              </a:rPr>
              <a:t>Advertencia</a:t>
            </a:r>
            <a:r>
              <a:rPr lang="es-ES" sz="900" b="0">
                <a:solidFill>
                  <a:schemeClr val="bg1"/>
                </a:solidFill>
                <a:latin typeface="Verdana" panose="020B0604030504040204" pitchFamily="34" charset="0"/>
                <a:ea typeface="Verdana" panose="020B0604030504040204" pitchFamily="34" charset="0"/>
                <a:cs typeface="Arial" panose="020B0604020202020204" pitchFamily="34" charset="0"/>
              </a:rPr>
              <a:t>: un algoritmo de ML siempre encontrará un patrón, incluso si no hay ninguno. </a:t>
            </a:r>
          </a:p>
        </p:txBody>
      </p:sp>
      <p:sp>
        <p:nvSpPr>
          <p:cNvPr id="10" name="Recortar rectángulo de esquina del mismo lado 18">
            <a:extLst>
              <a:ext uri="{FF2B5EF4-FFF2-40B4-BE49-F238E27FC236}">
                <a16:creationId xmlns:a16="http://schemas.microsoft.com/office/drawing/2014/main" id="{5BDA0E1B-092A-4B0B-6B0B-5D08A2AB3087}"/>
              </a:ext>
            </a:extLst>
          </p:cNvPr>
          <p:cNvSpPr/>
          <p:nvPr/>
        </p:nvSpPr>
        <p:spPr>
          <a:xfrm>
            <a:off x="328233" y="2562826"/>
            <a:ext cx="1629155" cy="393064"/>
          </a:xfrm>
          <a:prstGeom prst="snip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lumMod val="85000"/>
                  <a:lumOff val="15000"/>
                </a:schemeClr>
              </a:solidFill>
              <a:latin typeface="Aptos" panose="020B0004020202020204" pitchFamily="34" charset="0"/>
            </a:endParaRPr>
          </a:p>
        </p:txBody>
      </p:sp>
      <p:sp>
        <p:nvSpPr>
          <p:cNvPr id="12" name="Rectangle 11">
            <a:extLst>
              <a:ext uri="{FF2B5EF4-FFF2-40B4-BE49-F238E27FC236}">
                <a16:creationId xmlns:a16="http://schemas.microsoft.com/office/drawing/2014/main" id="{C7DA8D5D-183E-61F1-FDFC-8F9A9440FB56}"/>
              </a:ext>
            </a:extLst>
          </p:cNvPr>
          <p:cNvSpPr txBox="1"/>
          <p:nvPr/>
        </p:nvSpPr>
        <p:spPr>
          <a:xfrm>
            <a:off x="349755" y="2619735"/>
            <a:ext cx="1607632" cy="276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Algoritmo</a:t>
            </a:r>
          </a:p>
        </p:txBody>
      </p:sp>
      <p:sp>
        <p:nvSpPr>
          <p:cNvPr id="14" name="Rectangle 11">
            <a:extLst>
              <a:ext uri="{FF2B5EF4-FFF2-40B4-BE49-F238E27FC236}">
                <a16:creationId xmlns:a16="http://schemas.microsoft.com/office/drawing/2014/main" id="{21DDCD2B-12ED-6EDE-795E-E732E33DE88E}"/>
              </a:ext>
            </a:extLst>
          </p:cNvPr>
          <p:cNvSpPr txBox="1"/>
          <p:nvPr/>
        </p:nvSpPr>
        <p:spPr>
          <a:xfrm>
            <a:off x="826940" y="2160278"/>
            <a:ext cx="631737" cy="5078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700">
                <a:solidFill>
                  <a:schemeClr val="bg1"/>
                </a:solidFill>
                <a:latin typeface="Aptos" panose="020B0004020202020204" pitchFamily="34" charset="0"/>
                <a:cs typeface="Arial" panose="020B0604020202020204" pitchFamily="34" charset="0"/>
              </a:rPr>
              <a:t>+</a:t>
            </a:r>
            <a:endParaRPr lang="es-CO" sz="2700">
              <a:solidFill>
                <a:schemeClr val="bg1"/>
              </a:solidFill>
              <a:latin typeface="Aptos" panose="020B0004020202020204" pitchFamily="34" charset="0"/>
              <a:cs typeface="Arial" panose="020B0604020202020204" pitchFamily="34" charset="0"/>
            </a:endParaRPr>
          </a:p>
        </p:txBody>
      </p:sp>
      <p:sp>
        <p:nvSpPr>
          <p:cNvPr id="16" name="Rectangle 11">
            <a:extLst>
              <a:ext uri="{FF2B5EF4-FFF2-40B4-BE49-F238E27FC236}">
                <a16:creationId xmlns:a16="http://schemas.microsoft.com/office/drawing/2014/main" id="{66D5E103-96AD-23E8-EA60-D86D52CEA9D1}"/>
              </a:ext>
            </a:extLst>
          </p:cNvPr>
          <p:cNvSpPr txBox="1"/>
          <p:nvPr/>
        </p:nvSpPr>
        <p:spPr>
          <a:xfrm>
            <a:off x="590776" y="2879978"/>
            <a:ext cx="1117616" cy="5078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700">
                <a:solidFill>
                  <a:schemeClr val="bg1"/>
                </a:solidFill>
                <a:latin typeface="Aptos" panose="020B0004020202020204" pitchFamily="34" charset="0"/>
                <a:cs typeface="Arial" panose="020B0604020202020204" pitchFamily="34" charset="0"/>
              </a:rPr>
              <a:t>≠</a:t>
            </a:r>
            <a:endParaRPr lang="es-CO" sz="2700">
              <a:solidFill>
                <a:schemeClr val="bg1"/>
              </a:solidFill>
              <a:latin typeface="Aptos" panose="020B0004020202020204" pitchFamily="34" charset="0"/>
              <a:cs typeface="Arial" panose="020B0604020202020204" pitchFamily="34" charset="0"/>
            </a:endParaRPr>
          </a:p>
        </p:txBody>
      </p:sp>
      <p:cxnSp>
        <p:nvCxnSpPr>
          <p:cNvPr id="17" name="Conector recto 16">
            <a:extLst>
              <a:ext uri="{FF2B5EF4-FFF2-40B4-BE49-F238E27FC236}">
                <a16:creationId xmlns:a16="http://schemas.microsoft.com/office/drawing/2014/main" id="{724B7EBE-A2E0-555E-81FE-B421E80604CC}"/>
              </a:ext>
            </a:extLst>
          </p:cNvPr>
          <p:cNvCxnSpPr>
            <a:cxnSpLocks/>
          </p:cNvCxnSpPr>
          <p:nvPr/>
        </p:nvCxnSpPr>
        <p:spPr>
          <a:xfrm>
            <a:off x="2241255" y="1492370"/>
            <a:ext cx="0" cy="2986762"/>
          </a:xfrm>
          <a:prstGeom prst="line">
            <a:avLst/>
          </a:prstGeom>
          <a:ln>
            <a:solidFill>
              <a:srgbClr val="EFB810"/>
            </a:solidFill>
          </a:ln>
        </p:spPr>
        <p:style>
          <a:lnRef idx="1">
            <a:schemeClr val="accent1"/>
          </a:lnRef>
          <a:fillRef idx="0">
            <a:schemeClr val="accent1"/>
          </a:fillRef>
          <a:effectRef idx="0">
            <a:schemeClr val="accent1"/>
          </a:effectRef>
          <a:fontRef idx="minor">
            <a:schemeClr val="tx1"/>
          </a:fontRef>
        </p:style>
      </p:cxnSp>
      <p:sp>
        <p:nvSpPr>
          <p:cNvPr id="18" name="Rectangle 11">
            <a:extLst>
              <a:ext uri="{FF2B5EF4-FFF2-40B4-BE49-F238E27FC236}">
                <a16:creationId xmlns:a16="http://schemas.microsoft.com/office/drawing/2014/main" id="{A74272DE-DACF-674B-293A-E27B0AA57A5A}"/>
              </a:ext>
            </a:extLst>
          </p:cNvPr>
          <p:cNvSpPr txBox="1"/>
          <p:nvPr/>
        </p:nvSpPr>
        <p:spPr>
          <a:xfrm>
            <a:off x="277318" y="3288897"/>
            <a:ext cx="1744530"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500">
                <a:solidFill>
                  <a:schemeClr val="bg1"/>
                </a:solidFill>
                <a:latin typeface="Verdana" panose="020B0604030504040204" pitchFamily="34" charset="0"/>
                <a:ea typeface="Verdana" panose="020B0604030504040204" pitchFamily="34" charset="0"/>
                <a:cs typeface="Arial" panose="020B0604020202020204" pitchFamily="34" charset="0"/>
              </a:rPr>
              <a:t>ML Financiero</a:t>
            </a:r>
            <a:endParaRPr lang="es-CO" sz="15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pic>
        <p:nvPicPr>
          <p:cNvPr id="20" name="Picture 4" descr="Watch Cornell's Lopez de Prado Sees Financial Reckoning With AI - Bloomberg">
            <a:extLst>
              <a:ext uri="{FF2B5EF4-FFF2-40B4-BE49-F238E27FC236}">
                <a16:creationId xmlns:a16="http://schemas.microsoft.com/office/drawing/2014/main" id="{891F853D-98F4-391E-4E90-572A29121981}"/>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657957" y="1651192"/>
            <a:ext cx="1623938" cy="913466"/>
          </a:xfrm>
          <a:prstGeom prst="round2SameRect">
            <a:avLst/>
          </a:prstGeom>
          <a:noFill/>
          <a:extLst>
            <a:ext uri="{909E8E84-426E-40DD-AFC4-6F175D3DCCD1}">
              <a14:hiddenFill xmlns:a14="http://schemas.microsoft.com/office/drawing/2010/main">
                <a:solidFill>
                  <a:srgbClr val="FFFFFF"/>
                </a:solidFill>
              </a14:hiddenFill>
            </a:ext>
          </a:extLst>
        </p:spPr>
      </p:pic>
      <p:pic>
        <p:nvPicPr>
          <p:cNvPr id="22" name="Picture 2" descr="Advances in Financial Machine Learning: Lopez de Prado, Marcos:  9781119482086: Amazon.com: Books">
            <a:extLst>
              <a:ext uri="{FF2B5EF4-FFF2-40B4-BE49-F238E27FC236}">
                <a16:creationId xmlns:a16="http://schemas.microsoft.com/office/drawing/2014/main" id="{91888687-D43B-8EEA-E5DA-C16A0E6ED23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851077" y="2656567"/>
            <a:ext cx="1235100" cy="1865710"/>
          </a:xfrm>
          <a:prstGeom prst="round2SameRect">
            <a:avLst/>
          </a:prstGeom>
          <a:noFill/>
          <a:extLst>
            <a:ext uri="{909E8E84-426E-40DD-AFC4-6F175D3DCCD1}">
              <a14:hiddenFill xmlns:a14="http://schemas.microsoft.com/office/drawing/2010/main">
                <a:solidFill>
                  <a:srgbClr val="FFFFFF"/>
                </a:solidFill>
              </a14:hiddenFill>
            </a:ext>
          </a:extLst>
        </p:spPr>
      </p:pic>
      <p:sp>
        <p:nvSpPr>
          <p:cNvPr id="25" name="TextBox 6">
            <a:extLst>
              <a:ext uri="{FF2B5EF4-FFF2-40B4-BE49-F238E27FC236}">
                <a16:creationId xmlns:a16="http://schemas.microsoft.com/office/drawing/2014/main" id="{38C64224-4C8D-586F-850F-6664D38A1CE8}"/>
              </a:ext>
            </a:extLst>
          </p:cNvPr>
          <p:cNvSpPr txBox="1"/>
          <p:nvPr/>
        </p:nvSpPr>
        <p:spPr>
          <a:xfrm>
            <a:off x="6566018" y="1649359"/>
            <a:ext cx="2130289" cy="3020122"/>
          </a:xfrm>
          <a:prstGeom prst="rect">
            <a:avLst/>
          </a:prstGeom>
          <a:noFill/>
        </p:spPr>
        <p:txBody>
          <a:bodyPr wrap="square" rtlCol="0">
            <a:spAutoFit/>
          </a:bodyPr>
          <a:lstStyle/>
          <a:p>
            <a:pPr>
              <a:lnSpc>
                <a:spcPct val="107000"/>
              </a:lnSpc>
              <a:spcAft>
                <a:spcPts val="600"/>
              </a:spcAft>
            </a:pPr>
            <a:r>
              <a:rPr lang="es-ES" sz="1000" dirty="0">
                <a:solidFill>
                  <a:schemeClr val="bg1"/>
                </a:solidFill>
                <a:latin typeface="Verdana" panose="020B0604030504040204" pitchFamily="34" charset="0"/>
                <a:ea typeface="Verdana" panose="020B0604030504040204" pitchFamily="34" charset="0"/>
                <a:cs typeface="Times New Roman" panose="02020603050405020304" pitchFamily="18" charset="0"/>
              </a:rPr>
              <a:t>“Un algoritmo de ML puede encontrar patrones en un mundo de 100 dimensiones tan fácilmente como en nuestro mundo de 3 dimensiones”</a:t>
            </a:r>
          </a:p>
          <a:p>
            <a:pPr>
              <a:lnSpc>
                <a:spcPct val="107000"/>
              </a:lnSpc>
              <a:spcAft>
                <a:spcPts val="600"/>
              </a:spcAft>
            </a:pPr>
            <a:endParaRPr lang="es-ES" sz="1000" dirty="0">
              <a:solidFill>
                <a:schemeClr val="bg1"/>
              </a:solidFill>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600"/>
              </a:spcAft>
            </a:pPr>
            <a:r>
              <a:rPr lang="es-ES" sz="1000" dirty="0">
                <a:solidFill>
                  <a:schemeClr val="bg1"/>
                </a:solidFill>
                <a:latin typeface="Verdana" panose="020B0604030504040204" pitchFamily="34" charset="0"/>
                <a:ea typeface="Verdana" panose="020B0604030504040204" pitchFamily="34" charset="0"/>
                <a:cs typeface="Times New Roman" panose="02020603050405020304" pitchFamily="18" charset="0"/>
              </a:rPr>
              <a:t>“La econometría puede ser lo suficientemente buena para tener éxito en la academia financiera (por ahora), pero para tener éxito en la práctica se requiere ML”</a:t>
            </a:r>
          </a:p>
          <a:p>
            <a:pPr>
              <a:lnSpc>
                <a:spcPct val="107000"/>
              </a:lnSpc>
              <a:spcAft>
                <a:spcPts val="600"/>
              </a:spcAft>
            </a:pPr>
            <a:endParaRPr lang="es-ES" sz="1000" dirty="0">
              <a:solidFill>
                <a:schemeClr val="bg1"/>
              </a:solidFill>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600"/>
              </a:spcAft>
            </a:pPr>
            <a:r>
              <a:rPr lang="es-ES" sz="1000" dirty="0">
                <a:solidFill>
                  <a:schemeClr val="bg1"/>
                </a:solidFill>
                <a:latin typeface="Verdana" panose="020B0604030504040204" pitchFamily="34" charset="0"/>
                <a:ea typeface="Verdana" panose="020B0604030504040204" pitchFamily="34" charset="0"/>
                <a:cs typeface="Times New Roman" panose="02020603050405020304" pitchFamily="18" charset="0"/>
              </a:rPr>
              <a:t>Marcos López de Prado (2018)</a:t>
            </a:r>
          </a:p>
        </p:txBody>
      </p:sp>
    </p:spTree>
    <p:extLst>
      <p:ext uri="{BB962C8B-B14F-4D97-AF65-F5344CB8AC3E}">
        <p14:creationId xmlns:p14="http://schemas.microsoft.com/office/powerpoint/2010/main" val="2704157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7638444-0BB3-9329-B9F4-5D4EB68BC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B51FDE9D-5198-A4F2-F8DF-D49D99ADABFB}"/>
              </a:ext>
            </a:extLst>
          </p:cNvPr>
          <p:cNvSpPr>
            <a:spLocks noGrp="1"/>
          </p:cNvSpPr>
          <p:nvPr>
            <p:ph type="title"/>
          </p:nvPr>
        </p:nvSpPr>
        <p:spPr>
          <a:xfrm>
            <a:off x="5384800" y="609600"/>
            <a:ext cx="3576636" cy="2664255"/>
          </a:xfrm>
        </p:spPr>
        <p:txBody>
          <a:bodyPr/>
          <a:lstStyle/>
          <a:p>
            <a:r>
              <a:rPr lang="es-MX" sz="2000" dirty="0"/>
              <a:t>"La fábrica del futuro tendrá solo dos empleados, un hombre y un perro. El hombre estará allí para alimentar al perro. El perro estará allí para evitar que el hombre toque la máquina."​</a:t>
            </a:r>
            <a:endParaRPr lang="en-US" sz="2000" dirty="0"/>
          </a:p>
        </p:txBody>
      </p:sp>
      <p:sp>
        <p:nvSpPr>
          <p:cNvPr id="3" name="Text Placeholder 2">
            <a:extLst>
              <a:ext uri="{FF2B5EF4-FFF2-40B4-BE49-F238E27FC236}">
                <a16:creationId xmlns:a16="http://schemas.microsoft.com/office/drawing/2014/main" id="{8A51C700-ABFA-9C5A-A308-8E8DA7115763}"/>
              </a:ext>
            </a:extLst>
          </p:cNvPr>
          <p:cNvSpPr>
            <a:spLocks noGrp="1"/>
          </p:cNvSpPr>
          <p:nvPr>
            <p:ph type="body" sz="quarter" idx="10"/>
          </p:nvPr>
        </p:nvSpPr>
        <p:spPr>
          <a:xfrm>
            <a:off x="5437355" y="3610350"/>
            <a:ext cx="2547936" cy="345203"/>
          </a:xfrm>
        </p:spPr>
        <p:txBody>
          <a:bodyPr/>
          <a:lstStyle/>
          <a:p>
            <a:r>
              <a:rPr lang="en-US" dirty="0"/>
              <a:t>- Warren Bennis​</a:t>
            </a:r>
          </a:p>
        </p:txBody>
      </p:sp>
      <p:sp>
        <p:nvSpPr>
          <p:cNvPr id="4" name="Text Placeholder 3">
            <a:extLst>
              <a:ext uri="{FF2B5EF4-FFF2-40B4-BE49-F238E27FC236}">
                <a16:creationId xmlns:a16="http://schemas.microsoft.com/office/drawing/2014/main" id="{9FC57888-7940-1060-BF0F-9367C789D197}"/>
              </a:ext>
            </a:extLst>
          </p:cNvPr>
          <p:cNvSpPr>
            <a:spLocks noGrp="1"/>
          </p:cNvSpPr>
          <p:nvPr>
            <p:ph type="body" sz="quarter" idx="11"/>
          </p:nvPr>
        </p:nvSpPr>
        <p:spPr/>
        <p:txBody>
          <a:bodyPr/>
          <a:lstStyle/>
          <a:p>
            <a:endParaRPr lang="en-US"/>
          </a:p>
        </p:txBody>
      </p:sp>
      <p:cxnSp>
        <p:nvCxnSpPr>
          <p:cNvPr id="10" name="Conector recto 9">
            <a:extLst>
              <a:ext uri="{FF2B5EF4-FFF2-40B4-BE49-F238E27FC236}">
                <a16:creationId xmlns:a16="http://schemas.microsoft.com/office/drawing/2014/main" id="{94D47694-0B34-D22C-03D6-3EDAEC20D980}"/>
              </a:ext>
            </a:extLst>
          </p:cNvPr>
          <p:cNvCxnSpPr>
            <a:cxnSpLocks/>
          </p:cNvCxnSpPr>
          <p:nvPr/>
        </p:nvCxnSpPr>
        <p:spPr>
          <a:xfrm>
            <a:off x="5475604" y="3414097"/>
            <a:ext cx="29063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pic>
        <p:nvPicPr>
          <p:cNvPr id="3074" name="Picture 2">
            <a:extLst>
              <a:ext uri="{FF2B5EF4-FFF2-40B4-BE49-F238E27FC236}">
                <a16:creationId xmlns:a16="http://schemas.microsoft.com/office/drawing/2014/main" id="{2951DCC7-85A5-A6A1-C1B1-3467C9CD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54282"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25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C13-831E-77E9-ADF8-0F2C927150F7}"/>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E3B15D24-9B8A-6E7A-83AE-87EAC64AE32B}"/>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Picture 12">
            <a:extLst>
              <a:ext uri="{FF2B5EF4-FFF2-40B4-BE49-F238E27FC236}">
                <a16:creationId xmlns:a16="http://schemas.microsoft.com/office/drawing/2014/main" id="{B234D62F-95E9-CC05-E903-EF2EBEC7B694}"/>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7172195">
            <a:off x="-2372744" y="-3455383"/>
            <a:ext cx="5770187" cy="5770187"/>
          </a:xfrm>
          <a:prstGeom prst="rect">
            <a:avLst/>
          </a:prstGeom>
        </p:spPr>
      </p:pic>
      <p:pic>
        <p:nvPicPr>
          <p:cNvPr id="9" name="Picture 8">
            <a:extLst>
              <a:ext uri="{FF2B5EF4-FFF2-40B4-BE49-F238E27FC236}">
                <a16:creationId xmlns:a16="http://schemas.microsoft.com/office/drawing/2014/main" id="{5913CCAA-3F36-A675-D1C8-898C0E4ECB06}"/>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15880852">
            <a:off x="4755595" y="-194715"/>
            <a:ext cx="4412912" cy="4412912"/>
          </a:xfrm>
          <a:prstGeom prst="rect">
            <a:avLst/>
          </a:prstGeom>
        </p:spPr>
      </p:pic>
      <p:sp>
        <p:nvSpPr>
          <p:cNvPr id="2" name="TextBox 1">
            <a:extLst>
              <a:ext uri="{FF2B5EF4-FFF2-40B4-BE49-F238E27FC236}">
                <a16:creationId xmlns:a16="http://schemas.microsoft.com/office/drawing/2014/main" id="{7600F44F-C4F2-05D9-B9D1-AF05F32F24C3}"/>
              </a:ext>
            </a:extLst>
          </p:cNvPr>
          <p:cNvSpPr txBox="1"/>
          <p:nvPr/>
        </p:nvSpPr>
        <p:spPr>
          <a:xfrm>
            <a:off x="2047110" y="188900"/>
            <a:ext cx="5014913" cy="461665"/>
          </a:xfrm>
          <a:prstGeom prst="rect">
            <a:avLst/>
          </a:prstGeom>
          <a:noFill/>
        </p:spPr>
        <p:txBody>
          <a:bodyPr wrap="square" rtlCol="0">
            <a:spAutoFit/>
          </a:bodyPr>
          <a:lstStyle/>
          <a:p>
            <a:pPr algn="ctr"/>
            <a:r>
              <a:rPr lang="es-ES" sz="2400" b="1" dirty="0">
                <a:solidFill>
                  <a:schemeClr val="bg1"/>
                </a:solidFill>
                <a:latin typeface="Verdana" panose="020B0604030504040204" pitchFamily="34" charset="0"/>
                <a:ea typeface="Verdana" panose="020B0604030504040204" pitchFamily="34" charset="0"/>
              </a:rPr>
              <a:t>IA en Finanzas</a:t>
            </a:r>
          </a:p>
        </p:txBody>
      </p:sp>
      <p:sp>
        <p:nvSpPr>
          <p:cNvPr id="3" name="Rectangle 11">
            <a:extLst>
              <a:ext uri="{FF2B5EF4-FFF2-40B4-BE49-F238E27FC236}">
                <a16:creationId xmlns:a16="http://schemas.microsoft.com/office/drawing/2014/main" id="{188BCF52-1B62-AF98-73E2-A25DE7D295C7}"/>
              </a:ext>
            </a:extLst>
          </p:cNvPr>
          <p:cNvSpPr txBox="1"/>
          <p:nvPr/>
        </p:nvSpPr>
        <p:spPr>
          <a:xfrm>
            <a:off x="238465" y="4481067"/>
            <a:ext cx="2111645"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a:solidFill>
                  <a:schemeClr val="bg1"/>
                </a:solidFill>
                <a:latin typeface="Verdana" panose="020B0604030504040204" pitchFamily="34" charset="0"/>
                <a:ea typeface="Verdana" panose="020B0604030504040204" pitchFamily="34" charset="0"/>
                <a:cs typeface="Arial" panose="020B0604020202020204" pitchFamily="34" charset="0"/>
              </a:rPr>
              <a:t>“No lineal, complejo, cambiante”</a:t>
            </a:r>
            <a:endParaRPr lang="es-ES" b="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4" name="Recortar rectángulo de esquina del mismo lado 18">
            <a:extLst>
              <a:ext uri="{FF2B5EF4-FFF2-40B4-BE49-F238E27FC236}">
                <a16:creationId xmlns:a16="http://schemas.microsoft.com/office/drawing/2014/main" id="{D78F4666-4800-6998-A76D-ADE82A75CFCD}"/>
              </a:ext>
            </a:extLst>
          </p:cNvPr>
          <p:cNvSpPr/>
          <p:nvPr/>
        </p:nvSpPr>
        <p:spPr>
          <a:xfrm>
            <a:off x="1959255" y="1502696"/>
            <a:ext cx="1891163" cy="566677"/>
          </a:xfrm>
          <a:prstGeom prst="snip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EFB810"/>
              </a:solidFill>
            </a:endParaRPr>
          </a:p>
        </p:txBody>
      </p:sp>
      <p:sp>
        <p:nvSpPr>
          <p:cNvPr id="6" name="Rectangle 11">
            <a:extLst>
              <a:ext uri="{FF2B5EF4-FFF2-40B4-BE49-F238E27FC236}">
                <a16:creationId xmlns:a16="http://schemas.microsoft.com/office/drawing/2014/main" id="{23B55E15-3CC7-9AE2-0C0C-5BAA88E63E26}"/>
              </a:ext>
            </a:extLst>
          </p:cNvPr>
          <p:cNvSpPr txBox="1"/>
          <p:nvPr/>
        </p:nvSpPr>
        <p:spPr>
          <a:xfrm>
            <a:off x="1896907" y="1545563"/>
            <a:ext cx="2010656"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b="0">
                <a:solidFill>
                  <a:schemeClr val="tx1">
                    <a:lumMod val="85000"/>
                    <a:lumOff val="15000"/>
                  </a:schemeClr>
                </a:solidFill>
                <a:latin typeface="Aptos" panose="020B0004020202020204" pitchFamily="34" charset="0"/>
                <a:cs typeface="Arial" panose="020B0604020202020204" pitchFamily="34" charset="0"/>
              </a:rPr>
              <a:t>“economía normativa, suposiciones, axiomas, etc.”</a:t>
            </a:r>
          </a:p>
        </p:txBody>
      </p:sp>
      <p:sp>
        <p:nvSpPr>
          <p:cNvPr id="19" name="Rectangle 11">
            <a:extLst>
              <a:ext uri="{FF2B5EF4-FFF2-40B4-BE49-F238E27FC236}">
                <a16:creationId xmlns:a16="http://schemas.microsoft.com/office/drawing/2014/main" id="{1644DA5F-BF9A-D960-92AC-4351A81B0071}"/>
              </a:ext>
            </a:extLst>
          </p:cNvPr>
          <p:cNvSpPr txBox="1"/>
          <p:nvPr/>
        </p:nvSpPr>
        <p:spPr>
          <a:xfrm>
            <a:off x="978419" y="1620407"/>
            <a:ext cx="631737"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400">
                <a:solidFill>
                  <a:schemeClr val="bg1"/>
                </a:solidFill>
                <a:latin typeface="Verdana" panose="020B0604030504040204" pitchFamily="34" charset="0"/>
                <a:ea typeface="Verdana" panose="020B0604030504040204" pitchFamily="34" charset="0"/>
                <a:cs typeface="Arial" panose="020B0604020202020204" pitchFamily="34" charset="0"/>
              </a:rPr>
              <a:t>x</a:t>
            </a:r>
            <a:endParaRPr lang="es-CO" sz="24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0" name="Rectangle 11">
            <a:extLst>
              <a:ext uri="{FF2B5EF4-FFF2-40B4-BE49-F238E27FC236}">
                <a16:creationId xmlns:a16="http://schemas.microsoft.com/office/drawing/2014/main" id="{CE9674F2-0C8C-113D-9615-7532F436CA94}"/>
              </a:ext>
            </a:extLst>
          </p:cNvPr>
          <p:cNvSpPr txBox="1"/>
          <p:nvPr/>
        </p:nvSpPr>
        <p:spPr>
          <a:xfrm>
            <a:off x="737629" y="3822381"/>
            <a:ext cx="1117616"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400">
                <a:solidFill>
                  <a:schemeClr val="bg1"/>
                </a:solidFill>
                <a:latin typeface="Verdana" panose="020B0604030504040204" pitchFamily="34" charset="0"/>
                <a:ea typeface="Verdana" panose="020B0604030504040204" pitchFamily="34" charset="0"/>
                <a:cs typeface="Arial" panose="020B0604020202020204" pitchFamily="34" charset="0"/>
              </a:rPr>
              <a:t>y</a:t>
            </a:r>
            <a:endParaRPr lang="es-CO" sz="24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1" name="Rectangle 11">
            <a:extLst>
              <a:ext uri="{FF2B5EF4-FFF2-40B4-BE49-F238E27FC236}">
                <a16:creationId xmlns:a16="http://schemas.microsoft.com/office/drawing/2014/main" id="{41F596B1-CC98-7FF8-BCCF-B349752C8311}"/>
              </a:ext>
            </a:extLst>
          </p:cNvPr>
          <p:cNvSpPr txBox="1"/>
          <p:nvPr/>
        </p:nvSpPr>
        <p:spPr>
          <a:xfrm>
            <a:off x="145401" y="838078"/>
            <a:ext cx="2297773" cy="6463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800">
                <a:solidFill>
                  <a:schemeClr val="bg1"/>
                </a:solidFill>
                <a:latin typeface="Verdana" panose="020B0604030504040204" pitchFamily="34" charset="0"/>
                <a:ea typeface="Verdana" panose="020B0604030504040204" pitchFamily="34" charset="0"/>
                <a:cs typeface="Arial" panose="020B0604020202020204" pitchFamily="34" charset="0"/>
              </a:rPr>
              <a:t>Mercados Financieros</a:t>
            </a:r>
            <a:endParaRPr lang="es-CO" sz="18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cxnSp>
        <p:nvCxnSpPr>
          <p:cNvPr id="22" name="Conector recto 21">
            <a:extLst>
              <a:ext uri="{FF2B5EF4-FFF2-40B4-BE49-F238E27FC236}">
                <a16:creationId xmlns:a16="http://schemas.microsoft.com/office/drawing/2014/main" id="{8447576B-DB3C-A9F2-53B6-FCB0A7B95EA9}"/>
              </a:ext>
            </a:extLst>
          </p:cNvPr>
          <p:cNvCxnSpPr>
            <a:cxnSpLocks/>
          </p:cNvCxnSpPr>
          <p:nvPr/>
        </p:nvCxnSpPr>
        <p:spPr>
          <a:xfrm flipH="1">
            <a:off x="1294287" y="2082072"/>
            <a:ext cx="1" cy="1819575"/>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11">
            <a:extLst>
              <a:ext uri="{FF2B5EF4-FFF2-40B4-BE49-F238E27FC236}">
                <a16:creationId xmlns:a16="http://schemas.microsoft.com/office/drawing/2014/main" id="{17531742-231E-16B5-9B29-F91B51AD9D8B}"/>
              </a:ext>
            </a:extLst>
          </p:cNvPr>
          <p:cNvSpPr txBox="1"/>
          <p:nvPr/>
        </p:nvSpPr>
        <p:spPr>
          <a:xfrm>
            <a:off x="3014440" y="852322"/>
            <a:ext cx="2297773" cy="6463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800">
                <a:solidFill>
                  <a:schemeClr val="bg1"/>
                </a:solidFill>
                <a:latin typeface="Verdana" panose="020B0604030504040204" pitchFamily="34" charset="0"/>
                <a:ea typeface="Verdana" panose="020B0604030504040204" pitchFamily="34" charset="0"/>
                <a:cs typeface="Arial" panose="020B0604020202020204" pitchFamily="34" charset="0"/>
              </a:rPr>
              <a:t>Historia Financiera</a:t>
            </a:r>
            <a:endParaRPr lang="es-CO" sz="18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pic>
        <p:nvPicPr>
          <p:cNvPr id="25" name="Picture 2" descr="Cerebro - Iconos gratis de médico">
            <a:extLst>
              <a:ext uri="{FF2B5EF4-FFF2-40B4-BE49-F238E27FC236}">
                <a16:creationId xmlns:a16="http://schemas.microsoft.com/office/drawing/2014/main" id="{FDE907E2-36ED-A56A-BB64-6AA0DA6B7BDD}"/>
              </a:ext>
            </a:extLst>
          </p:cNvPr>
          <p:cNvPicPr>
            <a:picLocks noChangeAspect="1" noChangeArrowheads="1"/>
          </p:cNvPicPr>
          <p:nvPr/>
        </p:nvPicPr>
        <p:blipFill>
          <a:blip r:embed="rId6" cstate="hq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754121" y="1502786"/>
            <a:ext cx="818409" cy="81840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11">
            <a:extLst>
              <a:ext uri="{FF2B5EF4-FFF2-40B4-BE49-F238E27FC236}">
                <a16:creationId xmlns:a16="http://schemas.microsoft.com/office/drawing/2014/main" id="{396E47A6-A964-BC68-3BD4-0E66EF4AF56D}"/>
              </a:ext>
            </a:extLst>
          </p:cNvPr>
          <p:cNvSpPr txBox="1"/>
          <p:nvPr/>
        </p:nvSpPr>
        <p:spPr>
          <a:xfrm>
            <a:off x="3697184" y="2820657"/>
            <a:ext cx="932282" cy="400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f(</a:t>
            </a:r>
            <a:r>
              <a:rPr lang="es-ES" sz="1400">
                <a:solidFill>
                  <a:schemeClr val="bg1"/>
                </a:solidFill>
                <a:latin typeface="Verdana" panose="020B0604030504040204" pitchFamily="34" charset="0"/>
                <a:ea typeface="Verdana" panose="020B0604030504040204" pitchFamily="34" charset="0"/>
                <a:cs typeface="Arial" panose="020B0604020202020204" pitchFamily="34" charset="0"/>
              </a:rPr>
              <a:t>●</a:t>
            </a: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a:t>
            </a:r>
            <a:endParaRPr lang="es-CO" sz="20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7" name="Rectangle 11">
            <a:extLst>
              <a:ext uri="{FF2B5EF4-FFF2-40B4-BE49-F238E27FC236}">
                <a16:creationId xmlns:a16="http://schemas.microsoft.com/office/drawing/2014/main" id="{3D28F858-363E-B7E7-2A6E-DCA2911950C4}"/>
              </a:ext>
            </a:extLst>
          </p:cNvPr>
          <p:cNvSpPr txBox="1"/>
          <p:nvPr/>
        </p:nvSpPr>
        <p:spPr>
          <a:xfrm>
            <a:off x="3195030" y="3822381"/>
            <a:ext cx="1936589"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f(</a:t>
            </a:r>
            <a:r>
              <a:rPr lang="es-ES" sz="2400">
                <a:solidFill>
                  <a:schemeClr val="bg1"/>
                </a:solidFill>
                <a:latin typeface="Verdana" panose="020B0604030504040204" pitchFamily="34" charset="0"/>
                <a:ea typeface="Verdana" panose="020B0604030504040204" pitchFamily="34" charset="0"/>
                <a:cs typeface="Arial" panose="020B0604020202020204" pitchFamily="34" charset="0"/>
              </a:rPr>
              <a:t>x</a:t>
            </a: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)≠y</a:t>
            </a:r>
            <a:endParaRPr lang="es-CO" sz="20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cxnSp>
        <p:nvCxnSpPr>
          <p:cNvPr id="28" name="Conector recto 27">
            <a:extLst>
              <a:ext uri="{FF2B5EF4-FFF2-40B4-BE49-F238E27FC236}">
                <a16:creationId xmlns:a16="http://schemas.microsoft.com/office/drawing/2014/main" id="{640B5450-DF1A-178F-0B23-44102530A2CE}"/>
              </a:ext>
            </a:extLst>
          </p:cNvPr>
          <p:cNvCxnSpPr>
            <a:cxnSpLocks/>
          </p:cNvCxnSpPr>
          <p:nvPr/>
        </p:nvCxnSpPr>
        <p:spPr>
          <a:xfrm>
            <a:off x="4163325" y="2284497"/>
            <a:ext cx="0" cy="536160"/>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49A4DBF1-7D20-F45A-1E5D-94AAB1C03F6D}"/>
              </a:ext>
            </a:extLst>
          </p:cNvPr>
          <p:cNvCxnSpPr/>
          <p:nvPr/>
        </p:nvCxnSpPr>
        <p:spPr>
          <a:xfrm>
            <a:off x="4163324" y="3396859"/>
            <a:ext cx="1" cy="470759"/>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11">
            <a:extLst>
              <a:ext uri="{FF2B5EF4-FFF2-40B4-BE49-F238E27FC236}">
                <a16:creationId xmlns:a16="http://schemas.microsoft.com/office/drawing/2014/main" id="{2543D057-5CE3-F46A-3A30-048C2FDC00C1}"/>
              </a:ext>
            </a:extLst>
          </p:cNvPr>
          <p:cNvSpPr txBox="1"/>
          <p:nvPr/>
        </p:nvSpPr>
        <p:spPr>
          <a:xfrm>
            <a:off x="3363567" y="4481067"/>
            <a:ext cx="1599514"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a:solidFill>
                  <a:schemeClr val="bg1"/>
                </a:solidFill>
                <a:latin typeface="Verdana" panose="020B0604030504040204" pitchFamily="34" charset="0"/>
                <a:ea typeface="Verdana" panose="020B0604030504040204" pitchFamily="34" charset="0"/>
                <a:cs typeface="Arial" panose="020B0604020202020204" pitchFamily="34" charset="0"/>
              </a:rPr>
              <a:t>“</a:t>
            </a:r>
            <a:r>
              <a:rPr lang="es-ES" err="1">
                <a:solidFill>
                  <a:schemeClr val="bg1"/>
                </a:solidFill>
                <a:latin typeface="Verdana" panose="020B0604030504040204" pitchFamily="34" charset="0"/>
                <a:ea typeface="Verdana" panose="020B0604030504040204" pitchFamily="34" charset="0"/>
                <a:cs typeface="Arial" panose="020B0604020202020204" pitchFamily="34" charset="0"/>
              </a:rPr>
              <a:t>brain-driven</a:t>
            </a:r>
            <a:r>
              <a:rPr lang="es-ES">
                <a:solidFill>
                  <a:schemeClr val="bg1"/>
                </a:solidFill>
                <a:latin typeface="Verdana" panose="020B0604030504040204" pitchFamily="34" charset="0"/>
                <a:ea typeface="Verdana" panose="020B0604030504040204" pitchFamily="34" charset="0"/>
                <a:cs typeface="Arial" panose="020B0604020202020204" pitchFamily="34" charset="0"/>
              </a:rPr>
              <a:t> &amp; </a:t>
            </a:r>
            <a:r>
              <a:rPr lang="es-ES" err="1">
                <a:solidFill>
                  <a:schemeClr val="bg1"/>
                </a:solidFill>
                <a:latin typeface="Verdana" panose="020B0604030504040204" pitchFamily="34" charset="0"/>
                <a:ea typeface="Verdana" panose="020B0604030504040204" pitchFamily="34" charset="0"/>
                <a:cs typeface="Arial" panose="020B0604020202020204" pitchFamily="34" charset="0"/>
              </a:rPr>
              <a:t>beauty</a:t>
            </a:r>
            <a:r>
              <a:rPr lang="es-ES">
                <a:solidFill>
                  <a:schemeClr val="bg1"/>
                </a:solidFill>
                <a:latin typeface="Verdana" panose="020B0604030504040204" pitchFamily="34" charset="0"/>
                <a:ea typeface="Verdana" panose="020B0604030504040204" pitchFamily="34" charset="0"/>
                <a:cs typeface="Arial" panose="020B0604020202020204" pitchFamily="34" charset="0"/>
              </a:rPr>
              <a:t> </a:t>
            </a:r>
            <a:r>
              <a:rPr lang="es-ES" err="1">
                <a:solidFill>
                  <a:schemeClr val="bg1"/>
                </a:solidFill>
                <a:latin typeface="Verdana" panose="020B0604030504040204" pitchFamily="34" charset="0"/>
                <a:ea typeface="Verdana" panose="020B0604030504040204" pitchFamily="34" charset="0"/>
                <a:cs typeface="Arial" panose="020B0604020202020204" pitchFamily="34" charset="0"/>
              </a:rPr>
              <a:t>myth</a:t>
            </a:r>
            <a:r>
              <a:rPr lang="es-ES">
                <a:solidFill>
                  <a:schemeClr val="bg1"/>
                </a:solidFill>
                <a:latin typeface="Verdana" panose="020B0604030504040204" pitchFamily="34" charset="0"/>
                <a:ea typeface="Verdana" panose="020B0604030504040204" pitchFamily="34" charset="0"/>
                <a:cs typeface="Arial" panose="020B0604020202020204" pitchFamily="34" charset="0"/>
              </a:rPr>
              <a:t>”</a:t>
            </a:r>
            <a:endParaRPr lang="es-ES" b="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31" name="Recortar rectángulo de esquina del mismo lado 32">
            <a:extLst>
              <a:ext uri="{FF2B5EF4-FFF2-40B4-BE49-F238E27FC236}">
                <a16:creationId xmlns:a16="http://schemas.microsoft.com/office/drawing/2014/main" id="{9C9BA69D-9B0E-3284-787D-6006DBBEC573}"/>
              </a:ext>
            </a:extLst>
          </p:cNvPr>
          <p:cNvSpPr/>
          <p:nvPr/>
        </p:nvSpPr>
        <p:spPr>
          <a:xfrm>
            <a:off x="1956549" y="2502374"/>
            <a:ext cx="1891163" cy="388861"/>
          </a:xfrm>
          <a:prstGeom prst="snip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EFB810"/>
              </a:solidFill>
              <a:latin typeface="Aptos" panose="020B0004020202020204" pitchFamily="34" charset="0"/>
            </a:endParaRPr>
          </a:p>
        </p:txBody>
      </p:sp>
      <p:sp>
        <p:nvSpPr>
          <p:cNvPr id="32" name="Rectangle 11">
            <a:extLst>
              <a:ext uri="{FF2B5EF4-FFF2-40B4-BE49-F238E27FC236}">
                <a16:creationId xmlns:a16="http://schemas.microsoft.com/office/drawing/2014/main" id="{DC565AEC-B6E4-7025-73A3-340E335CE325}"/>
              </a:ext>
            </a:extLst>
          </p:cNvPr>
          <p:cNvSpPr txBox="1"/>
          <p:nvPr/>
        </p:nvSpPr>
        <p:spPr>
          <a:xfrm>
            <a:off x="1894201" y="2468107"/>
            <a:ext cx="2010656"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b="0">
                <a:solidFill>
                  <a:schemeClr val="tx1">
                    <a:lumMod val="85000"/>
                    <a:lumOff val="15000"/>
                  </a:schemeClr>
                </a:solidFill>
                <a:latin typeface="Aptos" panose="020B0004020202020204" pitchFamily="34" charset="0"/>
                <a:cs typeface="Arial" panose="020B0604020202020204" pitchFamily="34" charset="0"/>
              </a:rPr>
              <a:t>“teorías simples y elegantes”</a:t>
            </a:r>
          </a:p>
        </p:txBody>
      </p:sp>
      <p:sp>
        <p:nvSpPr>
          <p:cNvPr id="33" name="Recortar rectángulo de esquina del mismo lado 34">
            <a:extLst>
              <a:ext uri="{FF2B5EF4-FFF2-40B4-BE49-F238E27FC236}">
                <a16:creationId xmlns:a16="http://schemas.microsoft.com/office/drawing/2014/main" id="{5CC6D01B-0030-99C6-2B53-1827D9A9CCE7}"/>
              </a:ext>
            </a:extLst>
          </p:cNvPr>
          <p:cNvSpPr/>
          <p:nvPr/>
        </p:nvSpPr>
        <p:spPr>
          <a:xfrm>
            <a:off x="1956549" y="3497364"/>
            <a:ext cx="1891163" cy="388861"/>
          </a:xfrm>
          <a:prstGeom prst="snip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EFB810"/>
              </a:solidFill>
            </a:endParaRPr>
          </a:p>
        </p:txBody>
      </p:sp>
      <p:sp>
        <p:nvSpPr>
          <p:cNvPr id="34" name="Rectangle 11">
            <a:extLst>
              <a:ext uri="{FF2B5EF4-FFF2-40B4-BE49-F238E27FC236}">
                <a16:creationId xmlns:a16="http://schemas.microsoft.com/office/drawing/2014/main" id="{D1BF920C-6C8F-0F3D-121E-66FBD41563BB}"/>
              </a:ext>
            </a:extLst>
          </p:cNvPr>
          <p:cNvSpPr txBox="1"/>
          <p:nvPr/>
        </p:nvSpPr>
        <p:spPr>
          <a:xfrm>
            <a:off x="2170857" y="3463098"/>
            <a:ext cx="1469366"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b="0">
                <a:solidFill>
                  <a:schemeClr val="tx1">
                    <a:lumMod val="85000"/>
                    <a:lumOff val="15000"/>
                  </a:schemeClr>
                </a:solidFill>
                <a:latin typeface="Aptos" panose="020B0004020202020204" pitchFamily="34" charset="0"/>
                <a:cs typeface="Arial" panose="020B0604020202020204" pitchFamily="34" charset="0"/>
              </a:rPr>
              <a:t>“Sin apoyo de evidencia empírica”</a:t>
            </a:r>
          </a:p>
        </p:txBody>
      </p:sp>
      <p:sp>
        <p:nvSpPr>
          <p:cNvPr id="35" name="Recortar rectángulo de esquina del mismo lado 48">
            <a:extLst>
              <a:ext uri="{FF2B5EF4-FFF2-40B4-BE49-F238E27FC236}">
                <a16:creationId xmlns:a16="http://schemas.microsoft.com/office/drawing/2014/main" id="{2382DCA7-71EB-1866-79F0-FFEF94A484ED}"/>
              </a:ext>
            </a:extLst>
          </p:cNvPr>
          <p:cNvSpPr/>
          <p:nvPr/>
        </p:nvSpPr>
        <p:spPr>
          <a:xfrm>
            <a:off x="5454073" y="1509059"/>
            <a:ext cx="1891163" cy="566677"/>
          </a:xfrm>
          <a:prstGeom prst="snip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EFB810"/>
              </a:solidFill>
            </a:endParaRPr>
          </a:p>
        </p:txBody>
      </p:sp>
      <p:sp>
        <p:nvSpPr>
          <p:cNvPr id="36" name="Rectangle 11">
            <a:extLst>
              <a:ext uri="{FF2B5EF4-FFF2-40B4-BE49-F238E27FC236}">
                <a16:creationId xmlns:a16="http://schemas.microsoft.com/office/drawing/2014/main" id="{EE3EF881-8953-1B30-43AE-A2519C4B7452}"/>
              </a:ext>
            </a:extLst>
          </p:cNvPr>
          <p:cNvSpPr txBox="1"/>
          <p:nvPr/>
        </p:nvSpPr>
        <p:spPr>
          <a:xfrm>
            <a:off x="5391725" y="1551926"/>
            <a:ext cx="2010656"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b="0">
                <a:solidFill>
                  <a:schemeClr val="tx1">
                    <a:lumMod val="85000"/>
                    <a:lumOff val="15000"/>
                  </a:schemeClr>
                </a:solidFill>
                <a:latin typeface="Aptos" panose="020B0004020202020204" pitchFamily="34" charset="0"/>
                <a:cs typeface="Arial" panose="020B0604020202020204" pitchFamily="34" charset="0"/>
              </a:rPr>
              <a:t>“economía positiva, data, relaciones, etc.”</a:t>
            </a:r>
          </a:p>
        </p:txBody>
      </p:sp>
      <p:sp>
        <p:nvSpPr>
          <p:cNvPr id="37" name="Rectangle 11">
            <a:extLst>
              <a:ext uri="{FF2B5EF4-FFF2-40B4-BE49-F238E27FC236}">
                <a16:creationId xmlns:a16="http://schemas.microsoft.com/office/drawing/2014/main" id="{EF5614EC-C925-43E3-1EE5-B25702822CEB}"/>
              </a:ext>
            </a:extLst>
          </p:cNvPr>
          <p:cNvSpPr txBox="1"/>
          <p:nvPr/>
        </p:nvSpPr>
        <p:spPr>
          <a:xfrm>
            <a:off x="6509259" y="858686"/>
            <a:ext cx="2297773" cy="6463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800">
                <a:solidFill>
                  <a:schemeClr val="bg1"/>
                </a:solidFill>
                <a:latin typeface="Verdana" panose="020B0604030504040204" pitchFamily="34" charset="0"/>
                <a:ea typeface="Verdana" panose="020B0604030504040204" pitchFamily="34" charset="0"/>
                <a:cs typeface="Arial" panose="020B0604020202020204" pitchFamily="34" charset="0"/>
              </a:rPr>
              <a:t>AI en Finanzas=</a:t>
            </a:r>
          </a:p>
          <a:p>
            <a:pPr algn="ctr">
              <a:lnSpc>
                <a:spcPct val="100000"/>
              </a:lnSpc>
            </a:pPr>
            <a:r>
              <a:rPr lang="es-CO" sz="1800" err="1">
                <a:solidFill>
                  <a:schemeClr val="bg1"/>
                </a:solidFill>
                <a:latin typeface="Verdana" panose="020B0604030504040204" pitchFamily="34" charset="0"/>
                <a:ea typeface="Verdana" panose="020B0604030504040204" pitchFamily="34" charset="0"/>
                <a:cs typeface="Arial" panose="020B0604020202020204" pitchFamily="34" charset="0"/>
              </a:rPr>
              <a:t>FinAInce</a:t>
            </a:r>
            <a:endParaRPr lang="es-CO" sz="18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38" name="Rectangle 11">
            <a:extLst>
              <a:ext uri="{FF2B5EF4-FFF2-40B4-BE49-F238E27FC236}">
                <a16:creationId xmlns:a16="http://schemas.microsoft.com/office/drawing/2014/main" id="{4EEB2CB9-838E-DA6F-DB0A-87415CD40293}"/>
              </a:ext>
            </a:extLst>
          </p:cNvPr>
          <p:cNvSpPr txBox="1"/>
          <p:nvPr/>
        </p:nvSpPr>
        <p:spPr>
          <a:xfrm>
            <a:off x="6910285" y="2779161"/>
            <a:ext cx="1495715"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m(</a:t>
            </a:r>
            <a:r>
              <a:rPr lang="es-ES" sz="1400">
                <a:solidFill>
                  <a:schemeClr val="bg1"/>
                </a:solidFill>
                <a:latin typeface="Verdana" panose="020B0604030504040204" pitchFamily="34" charset="0"/>
                <a:ea typeface="Verdana" panose="020B0604030504040204" pitchFamily="34" charset="0"/>
                <a:cs typeface="Arial" panose="020B0604020202020204" pitchFamily="34" charset="0"/>
              </a:rPr>
              <a:t>●</a:t>
            </a:r>
            <a:r>
              <a:rPr lang="es-ES" sz="2400">
                <a:solidFill>
                  <a:schemeClr val="bg1"/>
                </a:solidFill>
                <a:latin typeface="Verdana" panose="020B0604030504040204" pitchFamily="34" charset="0"/>
                <a:ea typeface="Verdana" panose="020B0604030504040204" pitchFamily="34" charset="0"/>
                <a:cs typeface="Arial" panose="020B0604020202020204" pitchFamily="34" charset="0"/>
              </a:rPr>
              <a:t>,</a:t>
            </a:r>
            <a:r>
              <a:rPr lang="es-ES" sz="2400" err="1">
                <a:solidFill>
                  <a:schemeClr val="bg1"/>
                </a:solidFill>
                <a:latin typeface="Verdana" panose="020B0604030504040204" pitchFamily="34" charset="0"/>
                <a:ea typeface="Verdana" panose="020B0604030504040204" pitchFamily="34" charset="0"/>
                <a:cs typeface="Arial" panose="020B0604020202020204" pitchFamily="34" charset="0"/>
              </a:rPr>
              <a:t>a,b</a:t>
            </a: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a:t>
            </a:r>
            <a:endParaRPr lang="es-CO" sz="20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39" name="Rectangle 11">
            <a:extLst>
              <a:ext uri="{FF2B5EF4-FFF2-40B4-BE49-F238E27FC236}">
                <a16:creationId xmlns:a16="http://schemas.microsoft.com/office/drawing/2014/main" id="{1C217ED0-C107-5226-E42F-88D42BD2F795}"/>
              </a:ext>
            </a:extLst>
          </p:cNvPr>
          <p:cNvSpPr txBox="1"/>
          <p:nvPr/>
        </p:nvSpPr>
        <p:spPr>
          <a:xfrm>
            <a:off x="6172282" y="3912546"/>
            <a:ext cx="2971718"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m(</a:t>
            </a:r>
            <a:r>
              <a:rPr lang="es-ES" sz="2400" err="1">
                <a:solidFill>
                  <a:schemeClr val="bg1"/>
                </a:solidFill>
                <a:latin typeface="Verdana" panose="020B0604030504040204" pitchFamily="34" charset="0"/>
                <a:ea typeface="Verdana" panose="020B0604030504040204" pitchFamily="34" charset="0"/>
                <a:cs typeface="Arial" panose="020B0604020202020204" pitchFamily="34" charset="0"/>
              </a:rPr>
              <a:t>x,a</a:t>
            </a:r>
            <a:r>
              <a:rPr lang="es-ES" sz="2400">
                <a:solidFill>
                  <a:schemeClr val="bg1"/>
                </a:solidFill>
                <a:latin typeface="Verdana" panose="020B0604030504040204" pitchFamily="34" charset="0"/>
                <a:ea typeface="Verdana" panose="020B0604030504040204" pitchFamily="34" charset="0"/>
                <a:cs typeface="Arial" panose="020B0604020202020204" pitchFamily="34" charset="0"/>
              </a:rPr>
              <a:t>*,b*</a:t>
            </a: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 y</a:t>
            </a:r>
            <a:endParaRPr lang="es-CO" sz="20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cxnSp>
        <p:nvCxnSpPr>
          <p:cNvPr id="40" name="Conector recto 39">
            <a:extLst>
              <a:ext uri="{FF2B5EF4-FFF2-40B4-BE49-F238E27FC236}">
                <a16:creationId xmlns:a16="http://schemas.microsoft.com/office/drawing/2014/main" id="{88E033B5-7984-6402-E654-6F7904006DF1}"/>
              </a:ext>
            </a:extLst>
          </p:cNvPr>
          <p:cNvCxnSpPr>
            <a:cxnSpLocks/>
          </p:cNvCxnSpPr>
          <p:nvPr/>
        </p:nvCxnSpPr>
        <p:spPr>
          <a:xfrm flipH="1">
            <a:off x="7658143" y="2080022"/>
            <a:ext cx="256" cy="699139"/>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3EB03ECF-9400-EAEF-DA6B-32AE3B871E1E}"/>
              </a:ext>
            </a:extLst>
          </p:cNvPr>
          <p:cNvCxnSpPr/>
          <p:nvPr/>
        </p:nvCxnSpPr>
        <p:spPr>
          <a:xfrm>
            <a:off x="7658142" y="3403222"/>
            <a:ext cx="1" cy="470759"/>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Rectangle 11">
            <a:extLst>
              <a:ext uri="{FF2B5EF4-FFF2-40B4-BE49-F238E27FC236}">
                <a16:creationId xmlns:a16="http://schemas.microsoft.com/office/drawing/2014/main" id="{0BE1166C-3A5F-F7FB-7806-94580AA9DF0A}"/>
              </a:ext>
            </a:extLst>
          </p:cNvPr>
          <p:cNvSpPr txBox="1"/>
          <p:nvPr/>
        </p:nvSpPr>
        <p:spPr>
          <a:xfrm>
            <a:off x="7023960" y="4487430"/>
            <a:ext cx="1268363"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a:solidFill>
                  <a:schemeClr val="bg1"/>
                </a:solidFill>
                <a:latin typeface="Verdana" panose="020B0604030504040204" pitchFamily="34" charset="0"/>
                <a:ea typeface="Verdana" panose="020B0604030504040204" pitchFamily="34" charset="0"/>
                <a:cs typeface="Arial" panose="020B0604020202020204" pitchFamily="34" charset="0"/>
              </a:rPr>
              <a:t>“data-</a:t>
            </a:r>
            <a:r>
              <a:rPr lang="es-ES" err="1">
                <a:solidFill>
                  <a:schemeClr val="bg1"/>
                </a:solidFill>
                <a:latin typeface="Verdana" panose="020B0604030504040204" pitchFamily="34" charset="0"/>
                <a:ea typeface="Verdana" panose="020B0604030504040204" pitchFamily="34" charset="0"/>
                <a:cs typeface="Arial" panose="020B0604020202020204" pitchFamily="34" charset="0"/>
              </a:rPr>
              <a:t>driven</a:t>
            </a:r>
            <a:r>
              <a:rPr lang="es-ES">
                <a:solidFill>
                  <a:schemeClr val="bg1"/>
                </a:solidFill>
                <a:latin typeface="Verdana" panose="020B0604030504040204" pitchFamily="34" charset="0"/>
                <a:ea typeface="Verdana" panose="020B0604030504040204" pitchFamily="34" charset="0"/>
                <a:cs typeface="Arial" panose="020B0604020202020204" pitchFamily="34" charset="0"/>
              </a:rPr>
              <a:t> &amp; AI-</a:t>
            </a:r>
            <a:r>
              <a:rPr lang="es-ES" err="1">
                <a:solidFill>
                  <a:schemeClr val="bg1"/>
                </a:solidFill>
                <a:latin typeface="Verdana" panose="020B0604030504040204" pitchFamily="34" charset="0"/>
                <a:ea typeface="Verdana" panose="020B0604030504040204" pitchFamily="34" charset="0"/>
                <a:cs typeface="Arial" panose="020B0604020202020204" pitchFamily="34" charset="0"/>
              </a:rPr>
              <a:t>first</a:t>
            </a:r>
            <a:r>
              <a:rPr lang="es-ES">
                <a:solidFill>
                  <a:schemeClr val="bg1"/>
                </a:solidFill>
                <a:latin typeface="Verdana" panose="020B0604030504040204" pitchFamily="34" charset="0"/>
                <a:ea typeface="Verdana" panose="020B0604030504040204" pitchFamily="34" charset="0"/>
                <a:cs typeface="Arial" panose="020B0604020202020204" pitchFamily="34" charset="0"/>
              </a:rPr>
              <a:t>”</a:t>
            </a:r>
            <a:endParaRPr lang="es-ES" b="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43" name="Recortar rectángulo de esquina del mismo lado 57">
            <a:extLst>
              <a:ext uri="{FF2B5EF4-FFF2-40B4-BE49-F238E27FC236}">
                <a16:creationId xmlns:a16="http://schemas.microsoft.com/office/drawing/2014/main" id="{43D98256-BFA7-E181-4827-EF5BD492BF31}"/>
              </a:ext>
            </a:extLst>
          </p:cNvPr>
          <p:cNvSpPr/>
          <p:nvPr/>
        </p:nvSpPr>
        <p:spPr>
          <a:xfrm>
            <a:off x="5451367" y="2508737"/>
            <a:ext cx="1891163" cy="388861"/>
          </a:xfrm>
          <a:prstGeom prst="snip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EFB810"/>
              </a:solidFill>
            </a:endParaRPr>
          </a:p>
        </p:txBody>
      </p:sp>
      <p:sp>
        <p:nvSpPr>
          <p:cNvPr id="44" name="Rectangle 11">
            <a:extLst>
              <a:ext uri="{FF2B5EF4-FFF2-40B4-BE49-F238E27FC236}">
                <a16:creationId xmlns:a16="http://schemas.microsoft.com/office/drawing/2014/main" id="{1DF8302F-E8BE-95D1-8F71-63313A9FEE09}"/>
              </a:ext>
            </a:extLst>
          </p:cNvPr>
          <p:cNvSpPr txBox="1"/>
          <p:nvPr/>
        </p:nvSpPr>
        <p:spPr>
          <a:xfrm>
            <a:off x="5389019" y="2474471"/>
            <a:ext cx="2010656"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b="0">
                <a:solidFill>
                  <a:schemeClr val="tx1">
                    <a:lumMod val="85000"/>
                    <a:lumOff val="15000"/>
                  </a:schemeClr>
                </a:solidFill>
                <a:latin typeface="Aptos" panose="020B0004020202020204" pitchFamily="34" charset="0"/>
                <a:cs typeface="Arial" panose="020B0604020202020204" pitchFamily="34" charset="0"/>
              </a:rPr>
              <a:t>“general, parametrizable, algoritmos </a:t>
            </a:r>
            <a:r>
              <a:rPr lang="es-CO" b="0" err="1">
                <a:solidFill>
                  <a:schemeClr val="tx1">
                    <a:lumMod val="85000"/>
                    <a:lumOff val="15000"/>
                  </a:schemeClr>
                </a:solidFill>
                <a:latin typeface="Aptos" panose="020B0004020202020204" pitchFamily="34" charset="0"/>
                <a:cs typeface="Arial" panose="020B0604020202020204" pitchFamily="34" charset="0"/>
              </a:rPr>
              <a:t>entrenables</a:t>
            </a:r>
            <a:r>
              <a:rPr lang="es-CO" b="0">
                <a:solidFill>
                  <a:schemeClr val="tx1">
                    <a:lumMod val="85000"/>
                    <a:lumOff val="15000"/>
                  </a:schemeClr>
                </a:solidFill>
                <a:latin typeface="Aptos" panose="020B0004020202020204" pitchFamily="34" charset="0"/>
                <a:cs typeface="Arial" panose="020B0604020202020204" pitchFamily="34" charset="0"/>
              </a:rPr>
              <a:t>”</a:t>
            </a:r>
          </a:p>
        </p:txBody>
      </p:sp>
      <p:sp>
        <p:nvSpPr>
          <p:cNvPr id="45" name="Recortar rectángulo de esquina del mismo lado 59">
            <a:extLst>
              <a:ext uri="{FF2B5EF4-FFF2-40B4-BE49-F238E27FC236}">
                <a16:creationId xmlns:a16="http://schemas.microsoft.com/office/drawing/2014/main" id="{8197C50F-F1F5-6420-F3DB-D3CBC836B69C}"/>
              </a:ext>
            </a:extLst>
          </p:cNvPr>
          <p:cNvSpPr/>
          <p:nvPr/>
        </p:nvSpPr>
        <p:spPr>
          <a:xfrm>
            <a:off x="5451367" y="3503727"/>
            <a:ext cx="1891163" cy="388861"/>
          </a:xfrm>
          <a:prstGeom prst="snip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EFB810"/>
              </a:solidFill>
            </a:endParaRPr>
          </a:p>
        </p:txBody>
      </p:sp>
      <p:sp>
        <p:nvSpPr>
          <p:cNvPr id="46" name="Rectangle 11">
            <a:extLst>
              <a:ext uri="{FF2B5EF4-FFF2-40B4-BE49-F238E27FC236}">
                <a16:creationId xmlns:a16="http://schemas.microsoft.com/office/drawing/2014/main" id="{E8A25D29-FB28-6F30-608B-C1DBD8096473}"/>
              </a:ext>
            </a:extLst>
          </p:cNvPr>
          <p:cNvSpPr txBox="1"/>
          <p:nvPr/>
        </p:nvSpPr>
        <p:spPr>
          <a:xfrm>
            <a:off x="5479582" y="3469461"/>
            <a:ext cx="1840145"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b="0">
                <a:solidFill>
                  <a:schemeClr val="tx1">
                    <a:lumMod val="85000"/>
                    <a:lumOff val="15000"/>
                  </a:schemeClr>
                </a:solidFill>
                <a:latin typeface="Aptos" panose="020B0004020202020204" pitchFamily="34" charset="0"/>
                <a:cs typeface="Arial" panose="020B0604020202020204" pitchFamily="34" charset="0"/>
              </a:rPr>
              <a:t>“puede mostrar buen desempeño, caja negra”</a:t>
            </a:r>
          </a:p>
        </p:txBody>
      </p:sp>
      <p:sp>
        <p:nvSpPr>
          <p:cNvPr id="47" name="Rectangle 11">
            <a:extLst>
              <a:ext uri="{FF2B5EF4-FFF2-40B4-BE49-F238E27FC236}">
                <a16:creationId xmlns:a16="http://schemas.microsoft.com/office/drawing/2014/main" id="{0D5F0466-E4E8-C6C8-F631-E68E352651E3}"/>
              </a:ext>
            </a:extLst>
          </p:cNvPr>
          <p:cNvSpPr txBox="1"/>
          <p:nvPr/>
        </p:nvSpPr>
        <p:spPr>
          <a:xfrm>
            <a:off x="7342530" y="1556802"/>
            <a:ext cx="631737" cy="5232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800">
                <a:solidFill>
                  <a:schemeClr val="bg1"/>
                </a:solidFill>
                <a:latin typeface="Verdana" panose="020B0604030504040204" pitchFamily="34" charset="0"/>
                <a:ea typeface="Verdana" panose="020B0604030504040204" pitchFamily="34" charset="0"/>
                <a:cs typeface="Arial" panose="020B0604020202020204" pitchFamily="34" charset="0"/>
              </a:rPr>
              <a:t>x</a:t>
            </a:r>
            <a:endParaRPr lang="es-CO" sz="28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pic>
        <p:nvPicPr>
          <p:cNvPr id="48" name="Picture 2">
            <a:extLst>
              <a:ext uri="{FF2B5EF4-FFF2-40B4-BE49-F238E27FC236}">
                <a16:creationId xmlns:a16="http://schemas.microsoft.com/office/drawing/2014/main" id="{D7135865-42E1-7CCF-AA3F-95F7519845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96" y="2265585"/>
            <a:ext cx="1030598" cy="134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785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A3833-1D3D-3F5D-F85A-D5DAAEEFB89E}"/>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A02950F-49C0-C3A1-DBE4-0CDEBADDF060}"/>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Picture 12">
            <a:extLst>
              <a:ext uri="{FF2B5EF4-FFF2-40B4-BE49-F238E27FC236}">
                <a16:creationId xmlns:a16="http://schemas.microsoft.com/office/drawing/2014/main" id="{C2136127-E582-9C0F-001E-9A4BF7FAFD76}"/>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7172195">
            <a:off x="-875635" y="-3455383"/>
            <a:ext cx="5770187" cy="5770187"/>
          </a:xfrm>
          <a:prstGeom prst="rect">
            <a:avLst/>
          </a:prstGeom>
        </p:spPr>
      </p:pic>
      <p:pic>
        <p:nvPicPr>
          <p:cNvPr id="9" name="Picture 8">
            <a:extLst>
              <a:ext uri="{FF2B5EF4-FFF2-40B4-BE49-F238E27FC236}">
                <a16:creationId xmlns:a16="http://schemas.microsoft.com/office/drawing/2014/main" id="{64CCCC63-2648-498F-C3C3-F5A88422678F}"/>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15880852">
            <a:off x="4755595" y="-194715"/>
            <a:ext cx="4412912" cy="4412912"/>
          </a:xfrm>
          <a:prstGeom prst="rect">
            <a:avLst/>
          </a:prstGeom>
        </p:spPr>
      </p:pic>
      <p:sp>
        <p:nvSpPr>
          <p:cNvPr id="2" name="TextBox 1">
            <a:extLst>
              <a:ext uri="{FF2B5EF4-FFF2-40B4-BE49-F238E27FC236}">
                <a16:creationId xmlns:a16="http://schemas.microsoft.com/office/drawing/2014/main" id="{DDAD0C86-7460-5D73-EEA0-B8FD310DAC09}"/>
              </a:ext>
            </a:extLst>
          </p:cNvPr>
          <p:cNvSpPr txBox="1"/>
          <p:nvPr/>
        </p:nvSpPr>
        <p:spPr>
          <a:xfrm>
            <a:off x="1903899" y="367435"/>
            <a:ext cx="5313303" cy="738664"/>
          </a:xfrm>
          <a:prstGeom prst="rect">
            <a:avLst/>
          </a:prstGeom>
          <a:noFill/>
        </p:spPr>
        <p:txBody>
          <a:bodyPr wrap="square" rtlCol="0">
            <a:spAutoFit/>
          </a:bodyPr>
          <a:lstStyle/>
          <a:p>
            <a:pPr algn="ctr"/>
            <a:r>
              <a:rPr lang="es-ES" sz="2100" b="1" dirty="0">
                <a:solidFill>
                  <a:schemeClr val="bg1"/>
                </a:solidFill>
                <a:latin typeface="Verdana" panose="020B0604030504040204" pitchFamily="34" charset="0"/>
                <a:ea typeface="Verdana" panose="020B0604030504040204" pitchFamily="34" charset="0"/>
              </a:rPr>
              <a:t>Las cinco “</a:t>
            </a:r>
            <a:r>
              <a:rPr lang="es-ES" sz="2100" b="1" i="1" dirty="0">
                <a:solidFill>
                  <a:schemeClr val="bg1"/>
                </a:solidFill>
                <a:latin typeface="Verdana" panose="020B0604030504040204" pitchFamily="34" charset="0"/>
                <a:ea typeface="Verdana" panose="020B0604030504040204" pitchFamily="34" charset="0"/>
              </a:rPr>
              <a:t>maldiciones</a:t>
            </a:r>
            <a:r>
              <a:rPr lang="es-ES" sz="2100" b="1" dirty="0">
                <a:solidFill>
                  <a:schemeClr val="bg1"/>
                </a:solidFill>
                <a:latin typeface="Verdana" panose="020B0604030504040204" pitchFamily="34" charset="0"/>
                <a:ea typeface="Verdana" panose="020B0604030504040204" pitchFamily="34" charset="0"/>
              </a:rPr>
              <a:t>” de la investigación financiera</a:t>
            </a:r>
            <a:r>
              <a:rPr lang="es-MX" sz="2100" b="1" dirty="0">
                <a:solidFill>
                  <a:schemeClr val="bg1"/>
                </a:solidFill>
                <a:latin typeface="Verdana" panose="020B0604030504040204" pitchFamily="34" charset="0"/>
                <a:ea typeface="Verdana" panose="020B0604030504040204" pitchFamily="34" charset="0"/>
              </a:rPr>
              <a:t>👺</a:t>
            </a:r>
            <a:endParaRPr lang="es-ES" sz="2100" b="1" dirty="0">
              <a:solidFill>
                <a:schemeClr val="bg1"/>
              </a:solidFill>
              <a:latin typeface="Verdana" panose="020B0604030504040204" pitchFamily="34" charset="0"/>
              <a:ea typeface="Verdana" panose="020B0604030504040204" pitchFamily="34" charset="0"/>
            </a:endParaRPr>
          </a:p>
        </p:txBody>
      </p:sp>
      <p:graphicFrame>
        <p:nvGraphicFramePr>
          <p:cNvPr id="3" name="Tabla 2">
            <a:extLst>
              <a:ext uri="{FF2B5EF4-FFF2-40B4-BE49-F238E27FC236}">
                <a16:creationId xmlns:a16="http://schemas.microsoft.com/office/drawing/2014/main" id="{ABF29FB9-8C2A-C98A-51C5-C3F569C4E480}"/>
              </a:ext>
            </a:extLst>
          </p:cNvPr>
          <p:cNvGraphicFramePr>
            <a:graphicFrameLocks noGrp="1"/>
          </p:cNvGraphicFramePr>
          <p:nvPr/>
        </p:nvGraphicFramePr>
        <p:xfrm>
          <a:off x="571543" y="1575879"/>
          <a:ext cx="7978016" cy="3181350"/>
        </p:xfrm>
        <a:graphic>
          <a:graphicData uri="http://schemas.openxmlformats.org/drawingml/2006/table">
            <a:tbl>
              <a:tblPr firstRow="1" bandRow="1">
                <a:tableStyleId>{ED083AE6-46FA-4A59-8FB0-9F97EB10719F}</a:tableStyleId>
              </a:tblPr>
              <a:tblGrid>
                <a:gridCol w="2336793">
                  <a:extLst>
                    <a:ext uri="{9D8B030D-6E8A-4147-A177-3AD203B41FA5}">
                      <a16:colId xmlns:a16="http://schemas.microsoft.com/office/drawing/2014/main" val="712966274"/>
                    </a:ext>
                  </a:extLst>
                </a:gridCol>
                <a:gridCol w="5641223">
                  <a:extLst>
                    <a:ext uri="{9D8B030D-6E8A-4147-A177-3AD203B41FA5}">
                      <a16:colId xmlns:a16="http://schemas.microsoft.com/office/drawing/2014/main" val="1680484354"/>
                    </a:ext>
                  </a:extLst>
                </a:gridCol>
              </a:tblGrid>
              <a:tr h="278130">
                <a:tc>
                  <a:txBody>
                    <a:bodyPr/>
                    <a:lstStyle/>
                    <a:p>
                      <a:pPr algn="ctr"/>
                      <a:endParaRPr lang="en-US" sz="1200" dirty="0">
                        <a:solidFill>
                          <a:schemeClr val="bg1"/>
                        </a:solidFill>
                      </a:endParaRPr>
                    </a:p>
                  </a:txBody>
                  <a:tcPr marL="68580" marR="68580" marT="34290" marB="34290"/>
                </a:tc>
                <a:tc>
                  <a:txBody>
                    <a:bodyPr/>
                    <a:lstStyle/>
                    <a:p>
                      <a:pPr algn="ctr"/>
                      <a:r>
                        <a:rPr lang="es-ES" sz="1200" dirty="0">
                          <a:solidFill>
                            <a:schemeClr val="bg1"/>
                          </a:solidFill>
                        </a:rPr>
                        <a:t>Efecto</a:t>
                      </a:r>
                      <a:endParaRPr lang="en-US" sz="1200" dirty="0">
                        <a:solidFill>
                          <a:schemeClr val="bg1"/>
                        </a:solidFill>
                      </a:endParaRPr>
                    </a:p>
                  </a:txBody>
                  <a:tcPr marL="68580" marR="68580" marT="34290" marB="34290"/>
                </a:tc>
                <a:extLst>
                  <a:ext uri="{0D108BD9-81ED-4DB2-BD59-A6C34878D82A}">
                    <a16:rowId xmlns:a16="http://schemas.microsoft.com/office/drawing/2014/main" val="3052556222"/>
                  </a:ext>
                </a:extLst>
              </a:tr>
              <a:tr h="434340">
                <a:tc>
                  <a:txBody>
                    <a:bodyPr/>
                    <a:lstStyle/>
                    <a:p>
                      <a:pPr algn="ctr"/>
                      <a:r>
                        <a:rPr lang="es-ES" sz="1200" dirty="0">
                          <a:solidFill>
                            <a:schemeClr val="bg1"/>
                          </a:solidFill>
                        </a:rPr>
                        <a:t>Barreras</a:t>
                      </a:r>
                      <a:r>
                        <a:rPr lang="es-ES" sz="1200" baseline="0" dirty="0">
                          <a:solidFill>
                            <a:schemeClr val="bg1"/>
                          </a:solidFill>
                        </a:rPr>
                        <a:t> en experimentación</a:t>
                      </a:r>
                      <a:endParaRPr lang="en-US" sz="1200" dirty="0">
                        <a:solidFill>
                          <a:schemeClr val="bg1"/>
                        </a:solidFill>
                      </a:endParaRPr>
                    </a:p>
                  </a:txBody>
                  <a:tcPr marL="68580" marR="68580" marT="34290" marB="34290"/>
                </a:tc>
                <a:tc>
                  <a:txBody>
                    <a:bodyPr/>
                    <a:lstStyle/>
                    <a:p>
                      <a:pPr marL="285750" indent="-285750">
                        <a:buFont typeface="Arial" panose="020B0604020202020204" pitchFamily="34" charset="0"/>
                        <a:buChar char="•"/>
                      </a:pPr>
                      <a:r>
                        <a:rPr lang="es-ES" sz="1200" dirty="0">
                          <a:solidFill>
                            <a:schemeClr val="bg1"/>
                          </a:solidFill>
                        </a:rPr>
                        <a:t>Los</a:t>
                      </a:r>
                      <a:r>
                        <a:rPr lang="es-ES" sz="1200" baseline="0" dirty="0">
                          <a:solidFill>
                            <a:schemeClr val="bg1"/>
                          </a:solidFill>
                        </a:rPr>
                        <a:t> m</a:t>
                      </a:r>
                      <a:r>
                        <a:rPr lang="es-ES" sz="1200" dirty="0">
                          <a:solidFill>
                            <a:schemeClr val="bg1"/>
                          </a:solidFill>
                        </a:rPr>
                        <a:t>ecanismos de causa y efecto no pueden ser fácilmente aislados</a:t>
                      </a:r>
                    </a:p>
                    <a:p>
                      <a:pPr marL="285750" indent="-285750">
                        <a:buFont typeface="Arial" panose="020B0604020202020204" pitchFamily="34" charset="0"/>
                        <a:buChar char="•"/>
                      </a:pPr>
                      <a:r>
                        <a:rPr lang="es-ES" sz="1200" dirty="0">
                          <a:solidFill>
                            <a:schemeClr val="bg1"/>
                          </a:solidFill>
                        </a:rPr>
                        <a:t>Afirmaciones infalsificables</a:t>
                      </a:r>
                      <a:endParaRPr lang="en-US" sz="1200" dirty="0">
                        <a:solidFill>
                          <a:schemeClr val="bg1"/>
                        </a:solidFill>
                      </a:endParaRPr>
                    </a:p>
                  </a:txBody>
                  <a:tcPr marL="68580" marR="68580" marT="34290" marB="34290"/>
                </a:tc>
                <a:extLst>
                  <a:ext uri="{0D108BD9-81ED-4DB2-BD59-A6C34878D82A}">
                    <a16:rowId xmlns:a16="http://schemas.microsoft.com/office/drawing/2014/main" val="3136861752"/>
                  </a:ext>
                </a:extLst>
              </a:tr>
              <a:tr h="434340">
                <a:tc>
                  <a:txBody>
                    <a:bodyPr/>
                    <a:lstStyle/>
                    <a:p>
                      <a:pPr algn="ctr"/>
                      <a:r>
                        <a:rPr lang="es-ES" sz="1200" dirty="0">
                          <a:solidFill>
                            <a:schemeClr val="bg1"/>
                          </a:solidFill>
                        </a:rPr>
                        <a:t>No </a:t>
                      </a:r>
                      <a:r>
                        <a:rPr lang="es-ES" sz="1200" dirty="0" err="1">
                          <a:solidFill>
                            <a:schemeClr val="bg1"/>
                          </a:solidFill>
                        </a:rPr>
                        <a:t>estacionaridad</a:t>
                      </a:r>
                      <a:endParaRPr lang="en-US" sz="1200" dirty="0">
                        <a:solidFill>
                          <a:schemeClr val="bg1"/>
                        </a:solidFill>
                      </a:endParaRPr>
                    </a:p>
                  </a:txBody>
                  <a:tcPr marL="68580" marR="68580" marT="34290" marB="34290"/>
                </a:tc>
                <a:tc>
                  <a:txBody>
                    <a:bodyPr/>
                    <a:lstStyle/>
                    <a:p>
                      <a:pPr marL="285750" indent="-285750">
                        <a:buFont typeface="Arial" panose="020B0604020202020204" pitchFamily="34" charset="0"/>
                        <a:buChar char="•"/>
                      </a:pPr>
                      <a:r>
                        <a:rPr lang="es-ES" sz="1200" dirty="0">
                          <a:solidFill>
                            <a:schemeClr val="bg1"/>
                          </a:solidFill>
                        </a:rPr>
                        <a:t>Las predicciones no son de confianza</a:t>
                      </a:r>
                    </a:p>
                    <a:p>
                      <a:pPr marL="285750" indent="-285750">
                        <a:buFont typeface="Arial" panose="020B0604020202020204" pitchFamily="34" charset="0"/>
                        <a:buChar char="•"/>
                      </a:pPr>
                      <a:r>
                        <a:rPr lang="es-ES" sz="1200" dirty="0">
                          <a:solidFill>
                            <a:schemeClr val="bg1"/>
                          </a:solidFill>
                        </a:rPr>
                        <a:t>Riesgo de </a:t>
                      </a:r>
                      <a:r>
                        <a:rPr lang="es-US" sz="1200" dirty="0">
                          <a:solidFill>
                            <a:schemeClr val="bg1"/>
                          </a:solidFill>
                        </a:rPr>
                        <a:t>quiebres</a:t>
                      </a:r>
                      <a:r>
                        <a:rPr lang="es-ES" sz="1200" dirty="0">
                          <a:solidFill>
                            <a:schemeClr val="bg1"/>
                          </a:solidFill>
                        </a:rPr>
                        <a:t> estructurales imprevisibles, eventos </a:t>
                      </a:r>
                      <a:r>
                        <a:rPr lang="es-ES" sz="1200" dirty="0" err="1">
                          <a:solidFill>
                            <a:schemeClr val="bg1"/>
                          </a:solidFill>
                        </a:rPr>
                        <a:t>black</a:t>
                      </a:r>
                      <a:r>
                        <a:rPr lang="es-ES" sz="1200" dirty="0">
                          <a:solidFill>
                            <a:schemeClr val="bg1"/>
                          </a:solidFill>
                        </a:rPr>
                        <a:t> </a:t>
                      </a:r>
                      <a:r>
                        <a:rPr lang="es-ES" sz="1200" dirty="0" err="1">
                          <a:solidFill>
                            <a:schemeClr val="bg1"/>
                          </a:solidFill>
                        </a:rPr>
                        <a:t>swan</a:t>
                      </a:r>
                      <a:endParaRPr lang="en-US" sz="1200" dirty="0">
                        <a:solidFill>
                          <a:schemeClr val="bg1"/>
                        </a:solidFill>
                      </a:endParaRPr>
                    </a:p>
                  </a:txBody>
                  <a:tcPr marL="68580" marR="68580" marT="34290" marB="34290"/>
                </a:tc>
                <a:extLst>
                  <a:ext uri="{0D108BD9-81ED-4DB2-BD59-A6C34878D82A}">
                    <a16:rowId xmlns:a16="http://schemas.microsoft.com/office/drawing/2014/main" val="3549322753"/>
                  </a:ext>
                </a:extLst>
              </a:tr>
              <a:tr h="800100">
                <a:tc>
                  <a:txBody>
                    <a:bodyPr/>
                    <a:lstStyle/>
                    <a:p>
                      <a:pPr algn="ctr"/>
                      <a:r>
                        <a:rPr lang="es-ES" sz="1200" dirty="0">
                          <a:solidFill>
                            <a:schemeClr val="bg1"/>
                          </a:solidFill>
                        </a:rPr>
                        <a:t>Competición</a:t>
                      </a:r>
                      <a:r>
                        <a:rPr lang="es-ES" sz="1200" baseline="0" dirty="0">
                          <a:solidFill>
                            <a:schemeClr val="bg1"/>
                          </a:solidFill>
                        </a:rPr>
                        <a:t> Estricta</a:t>
                      </a:r>
                      <a:endParaRPr lang="en-US" sz="1200" dirty="0">
                        <a:solidFill>
                          <a:schemeClr val="bg1"/>
                        </a:solidFill>
                      </a:endParaRPr>
                    </a:p>
                  </a:txBody>
                  <a:tcPr marL="68580" marR="68580" marT="34290" marB="34290"/>
                </a:tc>
                <a:tc>
                  <a:txBody>
                    <a:bodyPr/>
                    <a:lstStyle/>
                    <a:p>
                      <a:pPr marL="285750" indent="-285750">
                        <a:buFont typeface="Arial" panose="020B0604020202020204" pitchFamily="34" charset="0"/>
                        <a:buChar char="•"/>
                      </a:pPr>
                      <a:r>
                        <a:rPr lang="es-ES" sz="1200" dirty="0">
                          <a:solidFill>
                            <a:schemeClr val="bg1"/>
                          </a:solidFill>
                        </a:rPr>
                        <a:t>La publicación de un descubrimiento</a:t>
                      </a:r>
                      <a:r>
                        <a:rPr lang="es-ES" sz="1200" baseline="0" dirty="0">
                          <a:solidFill>
                            <a:schemeClr val="bg1"/>
                          </a:solidFill>
                        </a:rPr>
                        <a:t> impacta su validación positivamente</a:t>
                      </a:r>
                    </a:p>
                    <a:p>
                      <a:pPr marL="285750" indent="-285750">
                        <a:buFont typeface="Arial" panose="020B0604020202020204" pitchFamily="34" charset="0"/>
                        <a:buChar char="•"/>
                      </a:pPr>
                      <a:r>
                        <a:rPr lang="es-ES" sz="1200" baseline="0" dirty="0">
                          <a:solidFill>
                            <a:schemeClr val="bg1"/>
                          </a:solidFill>
                        </a:rPr>
                        <a:t>Bajo ratio de “</a:t>
                      </a:r>
                      <a:r>
                        <a:rPr lang="es-ES" sz="1200" baseline="0" dirty="0" err="1">
                          <a:solidFill>
                            <a:schemeClr val="bg1"/>
                          </a:solidFill>
                        </a:rPr>
                        <a:t>signal</a:t>
                      </a:r>
                      <a:r>
                        <a:rPr lang="es-ES" sz="1200" baseline="0" dirty="0">
                          <a:solidFill>
                            <a:schemeClr val="bg1"/>
                          </a:solidFill>
                        </a:rPr>
                        <a:t>-to-</a:t>
                      </a:r>
                      <a:r>
                        <a:rPr lang="es-ES" sz="1200" baseline="0" dirty="0" err="1">
                          <a:solidFill>
                            <a:schemeClr val="bg1"/>
                          </a:solidFill>
                        </a:rPr>
                        <a:t>noise</a:t>
                      </a:r>
                      <a:r>
                        <a:rPr lang="es-ES" sz="1200" baseline="0" dirty="0">
                          <a:solidFill>
                            <a:schemeClr val="bg1"/>
                          </a:solidFill>
                        </a:rPr>
                        <a:t>”</a:t>
                      </a:r>
                    </a:p>
                    <a:p>
                      <a:pPr marL="285750" indent="-285750">
                        <a:buFont typeface="Arial" panose="020B0604020202020204" pitchFamily="34" charset="0"/>
                        <a:buChar char="•"/>
                      </a:pPr>
                      <a:r>
                        <a:rPr lang="es-ES" sz="1200" baseline="0" dirty="0">
                          <a:solidFill>
                            <a:schemeClr val="bg1"/>
                          </a:solidFill>
                        </a:rPr>
                        <a:t>Baja probabilidad de un ratio alto de descubrimiento erróneo</a:t>
                      </a:r>
                    </a:p>
                    <a:p>
                      <a:pPr marL="285750" indent="-285750">
                        <a:buFont typeface="Arial" panose="020B0604020202020204" pitchFamily="34" charset="0"/>
                        <a:buChar char="•"/>
                      </a:pPr>
                      <a:r>
                        <a:rPr lang="es-ES" sz="1200" baseline="0" dirty="0">
                          <a:solidFill>
                            <a:schemeClr val="bg1"/>
                          </a:solidFill>
                        </a:rPr>
                        <a:t>Capacidad limitada</a:t>
                      </a:r>
                      <a:endParaRPr lang="en-US" sz="1200" dirty="0">
                        <a:solidFill>
                          <a:schemeClr val="bg1"/>
                        </a:solidFill>
                      </a:endParaRPr>
                    </a:p>
                  </a:txBody>
                  <a:tcPr marL="68580" marR="68580" marT="34290" marB="34290"/>
                </a:tc>
                <a:extLst>
                  <a:ext uri="{0D108BD9-81ED-4DB2-BD59-A6C34878D82A}">
                    <a16:rowId xmlns:a16="http://schemas.microsoft.com/office/drawing/2014/main" val="96168904"/>
                  </a:ext>
                </a:extLst>
              </a:tr>
              <a:tr h="800100">
                <a:tc>
                  <a:txBody>
                    <a:bodyPr/>
                    <a:lstStyle/>
                    <a:p>
                      <a:pPr algn="ctr"/>
                      <a:r>
                        <a:rPr lang="es-ES" sz="1200" dirty="0">
                          <a:solidFill>
                            <a:schemeClr val="bg1"/>
                          </a:solidFill>
                        </a:rPr>
                        <a:t>Complejidad Sistémica</a:t>
                      </a:r>
                      <a:endParaRPr lang="en-US" sz="1200" dirty="0">
                        <a:solidFill>
                          <a:schemeClr val="bg1"/>
                        </a:solidFill>
                      </a:endParaRPr>
                    </a:p>
                  </a:txBody>
                  <a:tcPr marL="68580" marR="68580" marT="34290" marB="34290"/>
                </a:tc>
                <a:tc>
                  <a:txBody>
                    <a:bodyPr/>
                    <a:lstStyle/>
                    <a:p>
                      <a:pPr marL="285750" indent="-285750">
                        <a:buFont typeface="Arial" panose="020B0604020202020204" pitchFamily="34" charset="0"/>
                        <a:buChar char="•"/>
                      </a:pPr>
                      <a:r>
                        <a:rPr lang="es-ES" sz="1200" dirty="0">
                          <a:solidFill>
                            <a:schemeClr val="bg1"/>
                          </a:solidFill>
                        </a:rPr>
                        <a:t>Los</a:t>
                      </a:r>
                      <a:r>
                        <a:rPr lang="es-ES" sz="1200" baseline="0" dirty="0">
                          <a:solidFill>
                            <a:schemeClr val="bg1"/>
                          </a:solidFill>
                        </a:rPr>
                        <a:t> pronósticos básicos requieren recursos computacionales substanciales</a:t>
                      </a:r>
                    </a:p>
                    <a:p>
                      <a:pPr marL="285750" indent="-285750">
                        <a:buFont typeface="Arial" panose="020B0604020202020204" pitchFamily="34" charset="0"/>
                        <a:buChar char="•"/>
                      </a:pPr>
                      <a:r>
                        <a:rPr lang="es-ES" sz="1200" baseline="0" dirty="0">
                          <a:solidFill>
                            <a:schemeClr val="bg1"/>
                          </a:solidFill>
                        </a:rPr>
                        <a:t>Especificaciones desconocidas, jerárquicas, de alta </a:t>
                      </a:r>
                      <a:r>
                        <a:rPr lang="es-ES" sz="1200" baseline="0" dirty="0" err="1">
                          <a:solidFill>
                            <a:schemeClr val="bg1"/>
                          </a:solidFill>
                        </a:rPr>
                        <a:t>dimensionalidad</a:t>
                      </a:r>
                      <a:r>
                        <a:rPr lang="es-ES" sz="1200" baseline="0" dirty="0">
                          <a:solidFill>
                            <a:schemeClr val="bg1"/>
                          </a:solidFill>
                        </a:rPr>
                        <a:t> o posiblemente no algebraicas, con numerosos efectos de interacción</a:t>
                      </a:r>
                    </a:p>
                    <a:p>
                      <a:pPr marL="285750" indent="-285750">
                        <a:buFont typeface="Arial" panose="020B0604020202020204" pitchFamily="34" charset="0"/>
                        <a:buChar char="•"/>
                      </a:pPr>
                      <a:r>
                        <a:rPr lang="es-ES" sz="1200" baseline="0" dirty="0">
                          <a:solidFill>
                            <a:schemeClr val="bg1"/>
                          </a:solidFill>
                        </a:rPr>
                        <a:t>Perder una sola interacción puede resultar en falsas conclusiones</a:t>
                      </a:r>
                      <a:endParaRPr lang="en-US" sz="1200" dirty="0">
                        <a:solidFill>
                          <a:schemeClr val="bg1"/>
                        </a:solidFill>
                      </a:endParaRPr>
                    </a:p>
                  </a:txBody>
                  <a:tcPr marL="68580" marR="68580" marT="34290" marB="34290"/>
                </a:tc>
                <a:extLst>
                  <a:ext uri="{0D108BD9-81ED-4DB2-BD59-A6C34878D82A}">
                    <a16:rowId xmlns:a16="http://schemas.microsoft.com/office/drawing/2014/main" val="4249357335"/>
                  </a:ext>
                </a:extLst>
              </a:tr>
              <a:tr h="434340">
                <a:tc>
                  <a:txBody>
                    <a:bodyPr/>
                    <a:lstStyle/>
                    <a:p>
                      <a:pPr algn="ctr"/>
                      <a:r>
                        <a:rPr lang="es-ES" sz="1200" dirty="0">
                          <a:solidFill>
                            <a:schemeClr val="bg1"/>
                          </a:solidFill>
                        </a:rPr>
                        <a:t>Pequeñas </a:t>
                      </a:r>
                      <a:r>
                        <a:rPr lang="es-US" sz="1200" dirty="0">
                          <a:solidFill>
                            <a:schemeClr val="bg1"/>
                          </a:solidFill>
                        </a:rPr>
                        <a:t>muestras</a:t>
                      </a:r>
                      <a:endParaRPr lang="en-US" sz="1200" dirty="0">
                        <a:solidFill>
                          <a:schemeClr val="bg1"/>
                        </a:solidFill>
                      </a:endParaRPr>
                    </a:p>
                  </a:txBody>
                  <a:tcPr marL="68580" marR="68580" marT="34290" marB="34290"/>
                </a:tc>
                <a:tc>
                  <a:txBody>
                    <a:bodyPr/>
                    <a:lstStyle/>
                    <a:p>
                      <a:pPr marL="285750" indent="-285750">
                        <a:buFont typeface="Arial" panose="020B0604020202020204" pitchFamily="34" charset="0"/>
                        <a:buChar char="•"/>
                      </a:pPr>
                      <a:r>
                        <a:rPr lang="es-ES" sz="1200" dirty="0">
                          <a:solidFill>
                            <a:schemeClr val="bg1"/>
                          </a:solidFill>
                        </a:rPr>
                        <a:t>Inferencia con poco poder</a:t>
                      </a:r>
                    </a:p>
                    <a:p>
                      <a:pPr marL="285750" indent="-285750">
                        <a:buFont typeface="Arial" panose="020B0604020202020204" pitchFamily="34" charset="0"/>
                        <a:buChar char="•"/>
                      </a:pPr>
                      <a:r>
                        <a:rPr lang="es-ES" sz="1200" dirty="0">
                          <a:solidFill>
                            <a:schemeClr val="bg1"/>
                          </a:solidFill>
                        </a:rPr>
                        <a:t>Alto riesgo de sobreajuste </a:t>
                      </a:r>
                      <a:endParaRPr lang="en-US" sz="1200" dirty="0">
                        <a:solidFill>
                          <a:schemeClr val="bg1"/>
                        </a:solidFill>
                      </a:endParaRPr>
                    </a:p>
                  </a:txBody>
                  <a:tcPr marL="68580" marR="68580" marT="34290" marB="34290"/>
                </a:tc>
                <a:extLst>
                  <a:ext uri="{0D108BD9-81ED-4DB2-BD59-A6C34878D82A}">
                    <a16:rowId xmlns:a16="http://schemas.microsoft.com/office/drawing/2014/main" val="231736401"/>
                  </a:ext>
                </a:extLst>
              </a:tr>
            </a:tbl>
          </a:graphicData>
        </a:graphic>
      </p:graphicFrame>
    </p:spTree>
    <p:extLst>
      <p:ext uri="{BB962C8B-B14F-4D97-AF65-F5344CB8AC3E}">
        <p14:creationId xmlns:p14="http://schemas.microsoft.com/office/powerpoint/2010/main" val="33292401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92823-D807-7534-464C-8D9AD2692191}"/>
            </a:ext>
          </a:extLst>
        </p:cNvPr>
        <p:cNvGrpSpPr/>
        <p:nvPr/>
      </p:nvGrpSpPr>
      <p:grpSpPr>
        <a:xfrm>
          <a:off x="0" y="0"/>
          <a:ext cx="0" cy="0"/>
          <a:chOff x="0" y="0"/>
          <a:chExt cx="0" cy="0"/>
        </a:xfrm>
      </p:grpSpPr>
      <p:sp>
        <p:nvSpPr>
          <p:cNvPr id="9" name="Rectángulo 8">
            <a:extLst>
              <a:ext uri="{FF2B5EF4-FFF2-40B4-BE49-F238E27FC236}">
                <a16:creationId xmlns:a16="http://schemas.microsoft.com/office/drawing/2014/main" id="{610EB739-7BF6-0D04-D732-27899B983992}"/>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Picture 18">
            <a:extLst>
              <a:ext uri="{FF2B5EF4-FFF2-40B4-BE49-F238E27FC236}">
                <a16:creationId xmlns:a16="http://schemas.microsoft.com/office/drawing/2014/main" id="{492771FC-9FE5-5064-8F4D-65764F049869}"/>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20243817">
            <a:off x="3572923" y="-2517014"/>
            <a:ext cx="4061534" cy="4075736"/>
          </a:xfrm>
          <a:prstGeom prst="rect">
            <a:avLst/>
          </a:prstGeom>
        </p:spPr>
      </p:pic>
      <p:sp>
        <p:nvSpPr>
          <p:cNvPr id="2" name="TextBox 1">
            <a:extLst>
              <a:ext uri="{FF2B5EF4-FFF2-40B4-BE49-F238E27FC236}">
                <a16:creationId xmlns:a16="http://schemas.microsoft.com/office/drawing/2014/main" id="{27791708-76D5-73FB-4048-D9AC3CD26705}"/>
              </a:ext>
            </a:extLst>
          </p:cNvPr>
          <p:cNvSpPr txBox="1"/>
          <p:nvPr/>
        </p:nvSpPr>
        <p:spPr>
          <a:xfrm>
            <a:off x="380736" y="235941"/>
            <a:ext cx="7251964" cy="369332"/>
          </a:xfrm>
          <a:prstGeom prst="rect">
            <a:avLst/>
          </a:prstGeom>
          <a:noFill/>
        </p:spPr>
        <p:txBody>
          <a:bodyPr wrap="square" lIns="91440" tIns="45720" rIns="91440" bIns="45720" rtlCol="0" anchor="t">
            <a:spAutoFit/>
          </a:bodyPr>
          <a:lstStyle/>
          <a:p>
            <a:r>
              <a:rPr lang="es-ES" b="1" dirty="0">
                <a:solidFill>
                  <a:schemeClr val="bg1"/>
                </a:solidFill>
                <a:latin typeface="Verdana"/>
                <a:ea typeface="Verdana"/>
              </a:rPr>
              <a:t>Superando las limitaciones de la econometría</a:t>
            </a:r>
            <a:endParaRPr lang="es-ES" b="1" dirty="0">
              <a:solidFill>
                <a:schemeClr val="bg1"/>
              </a:solidFill>
              <a:latin typeface="Verdana" panose="020B0604030504040204" pitchFamily="34" charset="0"/>
              <a:ea typeface="Verdana" panose="020B0604030504040204" pitchFamily="34" charset="0"/>
            </a:endParaRPr>
          </a:p>
        </p:txBody>
      </p:sp>
      <p:pic>
        <p:nvPicPr>
          <p:cNvPr id="20" name="Picture 19">
            <a:extLst>
              <a:ext uri="{FF2B5EF4-FFF2-40B4-BE49-F238E27FC236}">
                <a16:creationId xmlns:a16="http://schemas.microsoft.com/office/drawing/2014/main" id="{94A2225A-082E-7861-0898-C293379C87CA}"/>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3739742">
            <a:off x="3412865" y="2115561"/>
            <a:ext cx="4061534" cy="4075736"/>
          </a:xfrm>
          <a:prstGeom prst="rect">
            <a:avLst/>
          </a:prstGeom>
        </p:spPr>
      </p:pic>
      <p:sp>
        <p:nvSpPr>
          <p:cNvPr id="4" name="TextBox 6">
            <a:extLst>
              <a:ext uri="{FF2B5EF4-FFF2-40B4-BE49-F238E27FC236}">
                <a16:creationId xmlns:a16="http://schemas.microsoft.com/office/drawing/2014/main" id="{66DCAD33-046F-2CDB-2D5F-21BD1E2DD872}"/>
              </a:ext>
            </a:extLst>
          </p:cNvPr>
          <p:cNvSpPr txBox="1"/>
          <p:nvPr/>
        </p:nvSpPr>
        <p:spPr>
          <a:xfrm>
            <a:off x="410454" y="648296"/>
            <a:ext cx="8543927" cy="738664"/>
          </a:xfrm>
          <a:prstGeom prst="rect">
            <a:avLst/>
          </a:prstGeom>
          <a:noFill/>
        </p:spPr>
        <p:txBody>
          <a:bodyPr wrap="square" rtlCol="0">
            <a:spAutoFit/>
          </a:bodyPr>
          <a:lstStyle/>
          <a:p>
            <a:pPr algn="l">
              <a:lnSpc>
                <a:spcPct val="100000"/>
              </a:lnSpc>
            </a:pPr>
            <a:r>
              <a:rPr lang="es-CO" sz="1050" dirty="0">
                <a:solidFill>
                  <a:schemeClr val="bg1"/>
                </a:solidFill>
                <a:latin typeface="Verdana" panose="020B0604030504040204" pitchFamily="34" charset="0"/>
                <a:ea typeface="Verdana" panose="020B0604030504040204" pitchFamily="34" charset="0"/>
                <a:cs typeface="Arial" panose="020B0604020202020204" pitchFamily="34" charset="0"/>
              </a:rPr>
              <a:t>Los negocios financieros y autores académicos podrían modernizar sus métodos estadísticos.</a:t>
            </a:r>
          </a:p>
          <a:p>
            <a:pPr algn="l">
              <a:lnSpc>
                <a:spcPct val="100000"/>
              </a:lnSpc>
            </a:pPr>
            <a:endParaRPr lang="es-CO" sz="1050" dirty="0">
              <a:solidFill>
                <a:schemeClr val="bg1"/>
              </a:solidFill>
              <a:latin typeface="Verdana" panose="020B0604030504040204" pitchFamily="34" charset="0"/>
              <a:ea typeface="Verdana" panose="020B0604030504040204" pitchFamily="34" charset="0"/>
              <a:cs typeface="Arial" panose="020B0604020202020204" pitchFamily="34" charset="0"/>
            </a:endParaRPr>
          </a:p>
          <a:p>
            <a:r>
              <a:rPr lang="es-CO" sz="1050" b="1" dirty="0">
                <a:solidFill>
                  <a:schemeClr val="bg1"/>
                </a:solidFill>
                <a:latin typeface="Verdana" panose="020B0604030504040204" pitchFamily="34" charset="0"/>
                <a:ea typeface="Verdana" panose="020B0604030504040204" pitchFamily="34" charset="0"/>
                <a:cs typeface="Arial" panose="020B0604020202020204" pitchFamily="34" charset="0"/>
              </a:rPr>
              <a:t>Esta modernización está al alcance: </a:t>
            </a:r>
            <a:endParaRPr lang="es-CO" sz="1050" dirty="0">
              <a:solidFill>
                <a:schemeClr val="bg1"/>
              </a:solidFill>
              <a:latin typeface="Verdana" panose="020B0604030504040204" pitchFamily="34" charset="0"/>
              <a:ea typeface="Verdana" panose="020B0604030504040204" pitchFamily="34" charset="0"/>
              <a:cs typeface="Arial" panose="020B0604020202020204" pitchFamily="34" charset="0"/>
            </a:endParaRPr>
          </a:p>
          <a:p>
            <a:pPr algn="l">
              <a:lnSpc>
                <a:spcPct val="100000"/>
              </a:lnSpc>
            </a:pPr>
            <a:r>
              <a:rPr lang="es-CO" sz="1050" dirty="0">
                <a:solidFill>
                  <a:schemeClr val="bg1"/>
                </a:solidFill>
                <a:latin typeface="Verdana" panose="020B0604030504040204" pitchFamily="34" charset="0"/>
                <a:ea typeface="Verdana" panose="020B0604030504040204" pitchFamily="34" charset="0"/>
                <a:cs typeface="Arial" panose="020B0604020202020204" pitchFamily="34" charset="0"/>
              </a:rPr>
              <a:t>Para cada paso del análisis econométrico, hay una contraparte en el set de Machine </a:t>
            </a:r>
            <a:r>
              <a:rPr lang="es-CO" sz="1050" dirty="0" err="1">
                <a:solidFill>
                  <a:schemeClr val="bg1"/>
                </a:solidFill>
                <a:latin typeface="Verdana" panose="020B0604030504040204" pitchFamily="34" charset="0"/>
                <a:ea typeface="Verdana" panose="020B0604030504040204" pitchFamily="34" charset="0"/>
                <a:cs typeface="Arial" panose="020B0604020202020204" pitchFamily="34" charset="0"/>
              </a:rPr>
              <a:t>Learning</a:t>
            </a:r>
            <a:endParaRPr lang="es-CO" sz="1050" dirty="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3" name="Recortar rectángulo de esquina del mismo lado 15">
            <a:extLst>
              <a:ext uri="{FF2B5EF4-FFF2-40B4-BE49-F238E27FC236}">
                <a16:creationId xmlns:a16="http://schemas.microsoft.com/office/drawing/2014/main" id="{6E3D6E99-08F1-0446-45BB-DB351B8C612E}"/>
              </a:ext>
            </a:extLst>
          </p:cNvPr>
          <p:cNvSpPr/>
          <p:nvPr/>
        </p:nvSpPr>
        <p:spPr>
          <a:xfrm>
            <a:off x="556479" y="1500406"/>
            <a:ext cx="1948254" cy="307241"/>
          </a:xfrm>
          <a:prstGeom prst="snip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Rectangle 11">
            <a:extLst>
              <a:ext uri="{FF2B5EF4-FFF2-40B4-BE49-F238E27FC236}">
                <a16:creationId xmlns:a16="http://schemas.microsoft.com/office/drawing/2014/main" id="{7C17532E-5972-107C-0E3A-87FC53697D5E}"/>
              </a:ext>
            </a:extLst>
          </p:cNvPr>
          <p:cNvSpPr txBox="1"/>
          <p:nvPr/>
        </p:nvSpPr>
        <p:spPr>
          <a:xfrm>
            <a:off x="497566" y="1503870"/>
            <a:ext cx="2064466" cy="3000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sz="1350">
                <a:solidFill>
                  <a:schemeClr val="bg1"/>
                </a:solidFill>
                <a:latin typeface="Verdana" panose="020B0604030504040204" pitchFamily="34" charset="0"/>
                <a:ea typeface="Verdana" panose="020B0604030504040204" pitchFamily="34" charset="0"/>
                <a:cs typeface="Arial" panose="020B0604020202020204" pitchFamily="34" charset="0"/>
              </a:rPr>
              <a:t>Paso</a:t>
            </a:r>
          </a:p>
        </p:txBody>
      </p:sp>
      <p:graphicFrame>
        <p:nvGraphicFramePr>
          <p:cNvPr id="6" name="Tabla 5">
            <a:extLst>
              <a:ext uri="{FF2B5EF4-FFF2-40B4-BE49-F238E27FC236}">
                <a16:creationId xmlns:a16="http://schemas.microsoft.com/office/drawing/2014/main" id="{2E2BBFCF-537A-9E2B-BD33-FD6DB86AAA27}"/>
              </a:ext>
            </a:extLst>
          </p:cNvPr>
          <p:cNvGraphicFramePr>
            <a:graphicFrameLocks noGrp="1"/>
          </p:cNvGraphicFramePr>
          <p:nvPr/>
        </p:nvGraphicFramePr>
        <p:xfrm>
          <a:off x="410454" y="1826584"/>
          <a:ext cx="8371598" cy="3292604"/>
        </p:xfrm>
        <a:graphic>
          <a:graphicData uri="http://schemas.openxmlformats.org/drawingml/2006/table">
            <a:tbl>
              <a:tblPr firstRow="1" bandRow="1">
                <a:tableStyleId>{5C22544A-7EE6-4342-B048-85BDC9FD1C3A}</a:tableStyleId>
              </a:tblPr>
              <a:tblGrid>
                <a:gridCol w="2329636">
                  <a:extLst>
                    <a:ext uri="{9D8B030D-6E8A-4147-A177-3AD203B41FA5}">
                      <a16:colId xmlns:a16="http://schemas.microsoft.com/office/drawing/2014/main" val="1953412532"/>
                    </a:ext>
                  </a:extLst>
                </a:gridCol>
                <a:gridCol w="575861">
                  <a:extLst>
                    <a:ext uri="{9D8B030D-6E8A-4147-A177-3AD203B41FA5}">
                      <a16:colId xmlns:a16="http://schemas.microsoft.com/office/drawing/2014/main" val="1904828624"/>
                    </a:ext>
                  </a:extLst>
                </a:gridCol>
                <a:gridCol w="2522816">
                  <a:extLst>
                    <a:ext uri="{9D8B030D-6E8A-4147-A177-3AD203B41FA5}">
                      <a16:colId xmlns:a16="http://schemas.microsoft.com/office/drawing/2014/main" val="3488159307"/>
                    </a:ext>
                  </a:extLst>
                </a:gridCol>
                <a:gridCol w="566720">
                  <a:extLst>
                    <a:ext uri="{9D8B030D-6E8A-4147-A177-3AD203B41FA5}">
                      <a16:colId xmlns:a16="http://schemas.microsoft.com/office/drawing/2014/main" val="3513424993"/>
                    </a:ext>
                  </a:extLst>
                </a:gridCol>
                <a:gridCol w="2376565">
                  <a:extLst>
                    <a:ext uri="{9D8B030D-6E8A-4147-A177-3AD203B41FA5}">
                      <a16:colId xmlns:a16="http://schemas.microsoft.com/office/drawing/2014/main" val="1074937480"/>
                    </a:ext>
                  </a:extLst>
                </a:gridCol>
              </a:tblGrid>
              <a:tr h="276416">
                <a:tc>
                  <a:txBody>
                    <a:bodyPr/>
                    <a:lstStyle/>
                    <a:p>
                      <a:pPr algn="ctr"/>
                      <a:r>
                        <a:rPr lang="es-ES" sz="1100" b="0" dirty="0">
                          <a:solidFill>
                            <a:schemeClr val="tx1">
                              <a:lumMod val="85000"/>
                              <a:lumOff val="15000"/>
                            </a:schemeClr>
                          </a:solidFill>
                        </a:rPr>
                        <a:t>Especificación del</a:t>
                      </a:r>
                      <a:r>
                        <a:rPr lang="es-ES" sz="1100" b="0" baseline="0" dirty="0">
                          <a:solidFill>
                            <a:schemeClr val="tx1">
                              <a:lumMod val="85000"/>
                              <a:lumOff val="15000"/>
                            </a:schemeClr>
                          </a:solidFill>
                        </a:rPr>
                        <a:t> objetivo</a:t>
                      </a:r>
                      <a:endParaRPr lang="en-US" sz="1100" b="0" dirty="0">
                        <a:solidFill>
                          <a:schemeClr val="tx1">
                            <a:lumMod val="85000"/>
                            <a:lumOff val="15000"/>
                          </a:schemeClr>
                        </a:solidFill>
                      </a:endParaRPr>
                    </a:p>
                  </a:txBody>
                  <a:tcPr marL="68580" marR="68580" marT="34290" marB="34290">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Adjudicación</a:t>
                      </a:r>
                      <a:r>
                        <a:rPr lang="es-ES" sz="1100" b="0" baseline="0" dirty="0">
                          <a:solidFill>
                            <a:schemeClr val="tx1">
                              <a:lumMod val="85000"/>
                              <a:lumOff val="15000"/>
                            </a:schemeClr>
                          </a:solidFill>
                        </a:rPr>
                        <a:t> de varianza</a:t>
                      </a:r>
                      <a:endParaRPr lang="en-US" sz="1100" b="0" dirty="0">
                        <a:solidFill>
                          <a:schemeClr val="tx1">
                            <a:lumMod val="85000"/>
                            <a:lumOff val="15000"/>
                          </a:schemeClr>
                        </a:solidFill>
                      </a:endParaRPr>
                    </a:p>
                  </a:txBody>
                  <a:tcPr marL="68580" marR="68580" marT="34290" marB="34290">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Predicción</a:t>
                      </a:r>
                      <a:r>
                        <a:rPr lang="es-ES" sz="1100" b="0" baseline="0" dirty="0">
                          <a:solidFill>
                            <a:schemeClr val="tx1">
                              <a:lumMod val="85000"/>
                              <a:lumOff val="15000"/>
                            </a:schemeClr>
                          </a:solidFill>
                        </a:rPr>
                        <a:t> “fuera de muestra”</a:t>
                      </a:r>
                      <a:endParaRPr lang="en-US" sz="1100" b="0" dirty="0">
                        <a:solidFill>
                          <a:schemeClr val="tx1">
                            <a:lumMod val="85000"/>
                            <a:lumOff val="15000"/>
                          </a:schemeClr>
                        </a:solidFill>
                      </a:endParaRPr>
                    </a:p>
                  </a:txBody>
                  <a:tcPr marL="68580" marR="68580" marT="34290" marB="34290">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9439420"/>
                  </a:ext>
                </a:extLst>
              </a:tr>
              <a:tr h="388620">
                <a:tc>
                  <a:txBody>
                    <a:bodyPr/>
                    <a:lstStyle/>
                    <a:p>
                      <a:pPr algn="ctr"/>
                      <a:r>
                        <a:rPr lang="es-ES" sz="1100" b="0" dirty="0">
                          <a:solidFill>
                            <a:schemeClr val="tx1">
                              <a:lumMod val="85000"/>
                              <a:lumOff val="15000"/>
                            </a:schemeClr>
                          </a:solidFill>
                        </a:rPr>
                        <a:t>Visualización</a:t>
                      </a: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Diagramas de tiempo, puntos, histogramas</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T-SNE, redes,</a:t>
                      </a:r>
                      <a:r>
                        <a:rPr lang="es-ES" sz="1100" b="0" baseline="0" dirty="0">
                          <a:solidFill>
                            <a:schemeClr val="tx1">
                              <a:lumMod val="85000"/>
                              <a:lumOff val="15000"/>
                            </a:schemeClr>
                          </a:solidFill>
                        </a:rPr>
                        <a:t> </a:t>
                      </a:r>
                      <a:r>
                        <a:rPr lang="es-ES" sz="1100" b="0" baseline="0" dirty="0" err="1">
                          <a:solidFill>
                            <a:schemeClr val="tx1">
                              <a:lumMod val="85000"/>
                              <a:lumOff val="15000"/>
                            </a:schemeClr>
                          </a:solidFill>
                        </a:rPr>
                        <a:t>treemaps</a:t>
                      </a:r>
                      <a:r>
                        <a:rPr lang="es-ES" sz="1100" b="0" baseline="0" dirty="0">
                          <a:solidFill>
                            <a:schemeClr val="tx1">
                              <a:lumMod val="85000"/>
                              <a:lumOff val="15000"/>
                            </a:schemeClr>
                          </a:solidFill>
                        </a:rPr>
                        <a:t>, etc.</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49632801"/>
                  </a:ext>
                </a:extLst>
              </a:tr>
              <a:tr h="391772">
                <a:tc>
                  <a:txBody>
                    <a:bodyPr/>
                    <a:lstStyle/>
                    <a:p>
                      <a:pPr algn="ctr"/>
                      <a:r>
                        <a:rPr lang="es-ES" sz="1100" b="0" dirty="0">
                          <a:solidFill>
                            <a:schemeClr val="tx1">
                              <a:lumMod val="85000"/>
                              <a:lumOff val="15000"/>
                            </a:schemeClr>
                          </a:solidFill>
                        </a:rPr>
                        <a:t>Detección de casos atípicos</a:t>
                      </a: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r>
                        <a:rPr lang="es-ES" sz="1100" b="0" dirty="0" err="1">
                          <a:solidFill>
                            <a:schemeClr val="tx1">
                              <a:lumMod val="85000"/>
                              <a:lumOff val="15000"/>
                            </a:schemeClr>
                          </a:solidFill>
                        </a:rPr>
                        <a:t>Winzorizing</a:t>
                      </a:r>
                      <a:r>
                        <a:rPr lang="es-ES" sz="1100" b="0" dirty="0">
                          <a:solidFill>
                            <a:schemeClr val="tx1">
                              <a:lumMod val="85000"/>
                              <a:lumOff val="15000"/>
                            </a:schemeClr>
                          </a:solidFill>
                        </a:rPr>
                        <a:t>,</a:t>
                      </a:r>
                      <a:r>
                        <a:rPr lang="es-ES" sz="1100" b="0" baseline="0" dirty="0">
                          <a:solidFill>
                            <a:schemeClr val="tx1">
                              <a:lumMod val="85000"/>
                              <a:lumOff val="15000"/>
                            </a:schemeClr>
                          </a:solidFill>
                        </a:rPr>
                        <a:t> </a:t>
                      </a:r>
                      <a:r>
                        <a:rPr lang="es-ES" sz="1100" b="0" baseline="0" dirty="0" err="1">
                          <a:solidFill>
                            <a:schemeClr val="tx1">
                              <a:lumMod val="85000"/>
                              <a:lumOff val="15000"/>
                            </a:schemeClr>
                          </a:solidFill>
                        </a:rPr>
                        <a:t>trimming</a:t>
                      </a:r>
                      <a:r>
                        <a:rPr lang="es-ES" sz="1100" b="0" baseline="0" dirty="0">
                          <a:solidFill>
                            <a:schemeClr val="tx1">
                              <a:lumMod val="85000"/>
                              <a:lumOff val="15000"/>
                            </a:schemeClr>
                          </a:solidFill>
                        </a:rPr>
                        <a:t>, Test Q de Dixon, etc.</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Métodos</a:t>
                      </a:r>
                      <a:r>
                        <a:rPr lang="es-ES" sz="1100" b="0" baseline="0" dirty="0">
                          <a:solidFill>
                            <a:schemeClr val="tx1">
                              <a:lumMod val="85000"/>
                              <a:lumOff val="15000"/>
                            </a:schemeClr>
                          </a:solidFill>
                        </a:rPr>
                        <a:t> de d</a:t>
                      </a:r>
                      <a:r>
                        <a:rPr lang="es-ES" sz="1100" b="0" dirty="0">
                          <a:solidFill>
                            <a:schemeClr val="tx1">
                              <a:lumMod val="85000"/>
                              <a:lumOff val="15000"/>
                            </a:schemeClr>
                          </a:solidFill>
                        </a:rPr>
                        <a:t>etección de anomalías, RANSAC</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8069872"/>
                  </a:ext>
                </a:extLst>
              </a:tr>
              <a:tr h="276416">
                <a:tc>
                  <a:txBody>
                    <a:bodyPr/>
                    <a:lstStyle/>
                    <a:p>
                      <a:pPr algn="ctr"/>
                      <a:r>
                        <a:rPr lang="es-ES" sz="1100" b="0" dirty="0">
                          <a:solidFill>
                            <a:schemeClr val="tx1">
                              <a:lumMod val="85000"/>
                              <a:lumOff val="15000"/>
                            </a:schemeClr>
                          </a:solidFill>
                        </a:rPr>
                        <a:t>Extracción de características</a:t>
                      </a: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PCA</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s-ES" sz="1100" b="0" dirty="0" err="1">
                          <a:solidFill>
                            <a:schemeClr val="tx1">
                              <a:lumMod val="85000"/>
                              <a:lumOff val="15000"/>
                            </a:schemeClr>
                          </a:solidFill>
                        </a:rPr>
                        <a:t>Kernel</a:t>
                      </a:r>
                      <a:r>
                        <a:rPr lang="es-ES" sz="1100" b="0" dirty="0">
                          <a:solidFill>
                            <a:schemeClr val="tx1">
                              <a:lumMod val="85000"/>
                              <a:lumOff val="15000"/>
                            </a:schemeClr>
                          </a:solidFill>
                        </a:rPr>
                        <a:t>-PCA, LDA, </a:t>
                      </a:r>
                      <a:r>
                        <a:rPr lang="es-ES" sz="1100" b="0" dirty="0" err="1">
                          <a:solidFill>
                            <a:schemeClr val="tx1">
                              <a:lumMod val="85000"/>
                              <a:lumOff val="15000"/>
                            </a:schemeClr>
                          </a:solidFill>
                        </a:rPr>
                        <a:t>biclustering</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4315496"/>
                  </a:ext>
                </a:extLst>
              </a:tr>
              <a:tr h="391772">
                <a:tc>
                  <a:txBody>
                    <a:bodyPr/>
                    <a:lstStyle/>
                    <a:p>
                      <a:pPr algn="ctr"/>
                      <a:r>
                        <a:rPr lang="es-ES" sz="1100" b="0" dirty="0">
                          <a:solidFill>
                            <a:schemeClr val="tx1">
                              <a:lumMod val="85000"/>
                              <a:lumOff val="15000"/>
                            </a:schemeClr>
                          </a:solidFill>
                        </a:rPr>
                        <a:t>Regresión</a:t>
                      </a: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Modelos</a:t>
                      </a:r>
                      <a:r>
                        <a:rPr lang="es-ES" sz="1100" b="0" baseline="0" dirty="0">
                          <a:solidFill>
                            <a:schemeClr val="tx1">
                              <a:lumMod val="85000"/>
                              <a:lumOff val="15000"/>
                            </a:schemeClr>
                          </a:solidFill>
                        </a:rPr>
                        <a:t> algebraicos</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Redes</a:t>
                      </a:r>
                      <a:r>
                        <a:rPr lang="es-ES" sz="1100" b="0" baseline="0" dirty="0">
                          <a:solidFill>
                            <a:schemeClr val="tx1">
                              <a:lumMod val="85000"/>
                              <a:lumOff val="15000"/>
                            </a:schemeClr>
                          </a:solidFill>
                        </a:rPr>
                        <a:t> neurales, SVR, GA, árboles de regresión, etc.</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473164"/>
                  </a:ext>
                </a:extLst>
              </a:tr>
              <a:tr h="276416">
                <a:tc>
                  <a:txBody>
                    <a:bodyPr/>
                    <a:lstStyle/>
                    <a:p>
                      <a:pPr algn="ctr"/>
                      <a:r>
                        <a:rPr lang="es-ES" sz="1100" b="0" dirty="0">
                          <a:solidFill>
                            <a:schemeClr val="tx1">
                              <a:lumMod val="85000"/>
                              <a:lumOff val="15000"/>
                            </a:schemeClr>
                          </a:solidFill>
                        </a:rPr>
                        <a:t>Clasificación</a:t>
                      </a: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s-ES" sz="1100" b="0" dirty="0" err="1">
                          <a:solidFill>
                            <a:schemeClr val="tx1">
                              <a:lumMod val="85000"/>
                              <a:lumOff val="15000"/>
                            </a:schemeClr>
                          </a:solidFill>
                        </a:rPr>
                        <a:t>Logit</a:t>
                      </a:r>
                      <a:r>
                        <a:rPr lang="es-ES" sz="1100" b="0" dirty="0">
                          <a:solidFill>
                            <a:schemeClr val="tx1">
                              <a:lumMod val="85000"/>
                              <a:lumOff val="15000"/>
                            </a:schemeClr>
                          </a:solidFill>
                        </a:rPr>
                        <a:t>, </a:t>
                      </a:r>
                      <a:r>
                        <a:rPr lang="es-ES" sz="1100" b="0" dirty="0" err="1">
                          <a:solidFill>
                            <a:schemeClr val="tx1">
                              <a:lumMod val="85000"/>
                              <a:lumOff val="15000"/>
                            </a:schemeClr>
                          </a:solidFill>
                        </a:rPr>
                        <a:t>Probit</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RF, SVC, k-NN, etc.</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43566770"/>
                  </a:ext>
                </a:extLst>
              </a:tr>
              <a:tr h="276416">
                <a:tc>
                  <a:txBody>
                    <a:bodyPr/>
                    <a:lstStyle/>
                    <a:p>
                      <a:pPr algn="ctr"/>
                      <a:r>
                        <a:rPr lang="es-ES" sz="1100" b="0" dirty="0">
                          <a:solidFill>
                            <a:schemeClr val="tx1">
                              <a:lumMod val="85000"/>
                              <a:lumOff val="15000"/>
                            </a:schemeClr>
                          </a:solidFill>
                        </a:rPr>
                        <a:t>Importancia</a:t>
                      </a:r>
                      <a:r>
                        <a:rPr lang="es-ES" sz="1100" b="0" baseline="0" dirty="0">
                          <a:solidFill>
                            <a:schemeClr val="tx1">
                              <a:lumMod val="85000"/>
                              <a:lumOff val="15000"/>
                            </a:schemeClr>
                          </a:solidFill>
                        </a:rPr>
                        <a:t> de las características</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P-</a:t>
                      </a:r>
                      <a:r>
                        <a:rPr lang="es-ES" sz="1100" b="0" dirty="0" err="1">
                          <a:solidFill>
                            <a:schemeClr val="tx1">
                              <a:lumMod val="85000"/>
                              <a:lumOff val="15000"/>
                            </a:schemeClr>
                          </a:solidFill>
                        </a:rPr>
                        <a:t>values</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MDI, MDA por </a:t>
                      </a:r>
                      <a:r>
                        <a:rPr lang="es-ES" sz="1100" b="0" dirty="0" err="1">
                          <a:solidFill>
                            <a:schemeClr val="tx1">
                              <a:lumMod val="85000"/>
                              <a:lumOff val="15000"/>
                            </a:schemeClr>
                          </a:solidFill>
                        </a:rPr>
                        <a:t>cluster</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68188215"/>
                  </a:ext>
                </a:extLst>
              </a:tr>
              <a:tr h="553089">
                <a:tc>
                  <a:txBody>
                    <a:bodyPr/>
                    <a:lstStyle/>
                    <a:p>
                      <a:pPr algn="ctr"/>
                      <a:r>
                        <a:rPr lang="es-ES" sz="1100" b="0" dirty="0">
                          <a:solidFill>
                            <a:schemeClr val="tx1">
                              <a:lumMod val="85000"/>
                              <a:lumOff val="15000"/>
                            </a:schemeClr>
                          </a:solidFill>
                        </a:rPr>
                        <a:t>Selección de Modelo / Prevención de Sobreajuste</a:t>
                      </a: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Selección adelantada,</a:t>
                      </a:r>
                      <a:r>
                        <a:rPr lang="es-ES" sz="1100" b="0" baseline="0" dirty="0">
                          <a:solidFill>
                            <a:schemeClr val="tx1">
                              <a:lumMod val="85000"/>
                              <a:lumOff val="15000"/>
                            </a:schemeClr>
                          </a:solidFill>
                        </a:rPr>
                        <a:t> eliminación en retroceso, </a:t>
                      </a:r>
                      <a:r>
                        <a:rPr lang="es-ES" sz="1100" b="0" baseline="0" dirty="0" err="1">
                          <a:solidFill>
                            <a:schemeClr val="tx1">
                              <a:lumMod val="85000"/>
                              <a:lumOff val="15000"/>
                            </a:schemeClr>
                          </a:solidFill>
                        </a:rPr>
                        <a:t>stepwise</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s-ES" sz="1100" b="0" dirty="0">
                          <a:solidFill>
                            <a:schemeClr val="tx1">
                              <a:lumMod val="85000"/>
                              <a:lumOff val="15000"/>
                            </a:schemeClr>
                          </a:solidFill>
                        </a:rPr>
                        <a:t>Regularización,</a:t>
                      </a:r>
                      <a:r>
                        <a:rPr lang="es-ES" sz="1100" b="0" baseline="0" dirty="0">
                          <a:solidFill>
                            <a:schemeClr val="tx1">
                              <a:lumMod val="85000"/>
                              <a:lumOff val="15000"/>
                            </a:schemeClr>
                          </a:solidFill>
                        </a:rPr>
                        <a:t> </a:t>
                      </a:r>
                      <a:r>
                        <a:rPr lang="es-ES" sz="1100" b="0" baseline="0" dirty="0" err="1">
                          <a:solidFill>
                            <a:schemeClr val="tx1">
                              <a:lumMod val="85000"/>
                              <a:lumOff val="15000"/>
                            </a:schemeClr>
                          </a:solidFill>
                        </a:rPr>
                        <a:t>bagging</a:t>
                      </a:r>
                      <a:r>
                        <a:rPr lang="es-ES" sz="1100" b="0" baseline="0" dirty="0">
                          <a:solidFill>
                            <a:schemeClr val="tx1">
                              <a:lumMod val="85000"/>
                              <a:lumOff val="15000"/>
                            </a:schemeClr>
                          </a:solidFill>
                        </a:rPr>
                        <a:t>, </a:t>
                      </a:r>
                      <a:r>
                        <a:rPr lang="es-ES" sz="1100" b="0" baseline="0" dirty="0" err="1">
                          <a:solidFill>
                            <a:schemeClr val="tx1">
                              <a:lumMod val="85000"/>
                              <a:lumOff val="15000"/>
                            </a:schemeClr>
                          </a:solidFill>
                        </a:rPr>
                        <a:t>boosting</a:t>
                      </a:r>
                      <a:r>
                        <a:rPr lang="es-ES" sz="1100" b="0" baseline="0" dirty="0">
                          <a:solidFill>
                            <a:schemeClr val="tx1">
                              <a:lumMod val="85000"/>
                              <a:lumOff val="15000"/>
                            </a:schemeClr>
                          </a:solidFill>
                        </a:rPr>
                        <a:t>, detención temprana, </a:t>
                      </a:r>
                      <a:r>
                        <a:rPr lang="es-ES" sz="1100" b="0" baseline="0" dirty="0" err="1">
                          <a:solidFill>
                            <a:schemeClr val="tx1">
                              <a:lumMod val="85000"/>
                              <a:lumOff val="15000"/>
                            </a:schemeClr>
                          </a:solidFill>
                        </a:rPr>
                        <a:t>drop-out</a:t>
                      </a:r>
                      <a:r>
                        <a:rPr lang="es-ES" sz="1100" b="0" baseline="0" dirty="0">
                          <a:solidFill>
                            <a:schemeClr val="tx1">
                              <a:lumMod val="85000"/>
                              <a:lumOff val="15000"/>
                            </a:schemeClr>
                          </a:solidFill>
                        </a:rPr>
                        <a:t>, </a:t>
                      </a:r>
                      <a:r>
                        <a:rPr lang="es-ES" sz="1100" b="0" baseline="0" dirty="0" err="1">
                          <a:solidFill>
                            <a:schemeClr val="tx1">
                              <a:lumMod val="85000"/>
                              <a:lumOff val="15000"/>
                            </a:schemeClr>
                          </a:solidFill>
                        </a:rPr>
                        <a:t>pruning</a:t>
                      </a:r>
                      <a:r>
                        <a:rPr lang="es-ES" sz="1100" b="0" baseline="0" dirty="0">
                          <a:solidFill>
                            <a:schemeClr val="tx1">
                              <a:lumMod val="85000"/>
                              <a:lumOff val="15000"/>
                            </a:schemeClr>
                          </a:solidFill>
                        </a:rPr>
                        <a:t>, </a:t>
                      </a:r>
                      <a:r>
                        <a:rPr lang="es-ES" sz="1100" b="0" baseline="0" dirty="0" err="1">
                          <a:solidFill>
                            <a:schemeClr val="tx1">
                              <a:lumMod val="85000"/>
                              <a:lumOff val="15000"/>
                            </a:schemeClr>
                          </a:solidFill>
                        </a:rPr>
                        <a:t>bandwisth</a:t>
                      </a:r>
                      <a:r>
                        <a:rPr lang="es-ES" sz="1100" b="0" baseline="0" dirty="0">
                          <a:solidFill>
                            <a:schemeClr val="tx1">
                              <a:lumMod val="85000"/>
                              <a:lumOff val="15000"/>
                            </a:schemeClr>
                          </a:solidFill>
                        </a:rPr>
                        <a:t>, etc.</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0123492"/>
                  </a:ext>
                </a:extLst>
              </a:tr>
              <a:tr h="391772">
                <a:tc>
                  <a:txBody>
                    <a:bodyPr/>
                    <a:lstStyle/>
                    <a:p>
                      <a:pPr algn="ctr"/>
                      <a:r>
                        <a:rPr lang="es-ES" sz="1100" b="0" dirty="0">
                          <a:solidFill>
                            <a:schemeClr val="tx1">
                              <a:lumMod val="85000"/>
                              <a:lumOff val="15000"/>
                            </a:schemeClr>
                          </a:solidFill>
                        </a:rPr>
                        <a:t>Calidad de Ajuste</a:t>
                      </a: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65000"/>
                          <a:lumOff val="35000"/>
                        </a:schemeClr>
                      </a:solidFill>
                      <a:prstDash val="solid"/>
                      <a:round/>
                      <a:headEnd type="none" w="med" len="med"/>
                      <a:tailEnd type="none" w="med" len="med"/>
                    </a:lnT>
                    <a:solidFill>
                      <a:schemeClr val="bg1"/>
                    </a:solidFill>
                  </a:tcPr>
                </a:tc>
                <a:tc>
                  <a:txBody>
                    <a:bodyPr/>
                    <a:lstStyle/>
                    <a:p>
                      <a:pPr algn="ctr"/>
                      <a:r>
                        <a:rPr lang="es-ES" sz="1100" b="0" dirty="0">
                          <a:solidFill>
                            <a:schemeClr val="tx1">
                              <a:lumMod val="85000"/>
                              <a:lumOff val="15000"/>
                            </a:schemeClr>
                          </a:solidFill>
                        </a:rPr>
                        <a:t>Ajuste R-</a:t>
                      </a:r>
                      <a:r>
                        <a:rPr lang="es-ES" sz="1100" b="0" dirty="0" err="1">
                          <a:solidFill>
                            <a:schemeClr val="tx1">
                              <a:lumMod val="85000"/>
                              <a:lumOff val="15000"/>
                            </a:schemeClr>
                          </a:solidFill>
                        </a:rPr>
                        <a:t>Squared</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solidFill>
                      <a:schemeClr val="bg1"/>
                    </a:solidFill>
                  </a:tcPr>
                </a:tc>
                <a:tc>
                  <a:txBody>
                    <a:bodyPr/>
                    <a:lstStyle/>
                    <a:p>
                      <a:pPr algn="ct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solidFill>
                      <a:schemeClr val="bg1"/>
                    </a:solidFill>
                  </a:tcPr>
                </a:tc>
                <a:tc>
                  <a:txBody>
                    <a:bodyPr/>
                    <a:lstStyle/>
                    <a:p>
                      <a:pPr algn="ctr"/>
                      <a:r>
                        <a:rPr lang="es-ES" sz="1100" b="0" dirty="0" err="1">
                          <a:solidFill>
                            <a:schemeClr val="tx1">
                              <a:lumMod val="85000"/>
                              <a:lumOff val="15000"/>
                            </a:schemeClr>
                          </a:solidFill>
                        </a:rPr>
                        <a:t>Out</a:t>
                      </a:r>
                      <a:r>
                        <a:rPr lang="es-ES" sz="1100" b="0" dirty="0">
                          <a:solidFill>
                            <a:schemeClr val="tx1">
                              <a:lumMod val="85000"/>
                              <a:lumOff val="15000"/>
                            </a:schemeClr>
                          </a:solidFill>
                        </a:rPr>
                        <a:t>-of-simple: Varianza </a:t>
                      </a:r>
                      <a:r>
                        <a:rPr lang="es-ES" sz="1100" b="0" dirty="0" err="1">
                          <a:solidFill>
                            <a:schemeClr val="tx1">
                              <a:lumMod val="85000"/>
                              <a:lumOff val="15000"/>
                            </a:schemeClr>
                          </a:solidFill>
                        </a:rPr>
                        <a:t>esplicada</a:t>
                      </a:r>
                      <a:r>
                        <a:rPr lang="es-ES" sz="1100" b="0" dirty="0">
                          <a:solidFill>
                            <a:schemeClr val="tx1">
                              <a:lumMod val="85000"/>
                              <a:lumOff val="15000"/>
                            </a:schemeClr>
                          </a:solidFill>
                        </a:rPr>
                        <a:t>, precisión, F1,</a:t>
                      </a:r>
                      <a:r>
                        <a:rPr lang="es-ES" sz="1100" b="0" baseline="0" dirty="0">
                          <a:solidFill>
                            <a:schemeClr val="tx1">
                              <a:lumMod val="85000"/>
                              <a:lumOff val="15000"/>
                            </a:schemeClr>
                          </a:solidFill>
                        </a:rPr>
                        <a:t> </a:t>
                      </a:r>
                      <a:r>
                        <a:rPr lang="es-ES" sz="1100" b="0" baseline="0" dirty="0" err="1">
                          <a:solidFill>
                            <a:schemeClr val="tx1">
                              <a:lumMod val="85000"/>
                              <a:lumOff val="15000"/>
                            </a:schemeClr>
                          </a:solidFill>
                        </a:rPr>
                        <a:t>cross-entropy</a:t>
                      </a:r>
                      <a:endParaRPr lang="en-US" sz="1100" b="0" dirty="0">
                        <a:solidFill>
                          <a:schemeClr val="tx1">
                            <a:lumMod val="85000"/>
                            <a:lumOff val="15000"/>
                          </a:schemeClr>
                        </a:solidFill>
                      </a:endParaRPr>
                    </a:p>
                  </a:txBody>
                  <a:tcPr marL="68580" marR="68580" marT="34290" marB="34290">
                    <a:lnT w="12700" cap="flat" cmpd="sng" algn="ctr">
                      <a:solidFill>
                        <a:schemeClr val="tx1">
                          <a:lumMod val="75000"/>
                          <a:lumOff val="2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35523053"/>
                  </a:ext>
                </a:extLst>
              </a:tr>
            </a:tbl>
          </a:graphicData>
        </a:graphic>
      </p:graphicFrame>
      <p:sp>
        <p:nvSpPr>
          <p:cNvPr id="7" name="Recortar rectángulo de esquina del mismo lado 23">
            <a:extLst>
              <a:ext uri="{FF2B5EF4-FFF2-40B4-BE49-F238E27FC236}">
                <a16:creationId xmlns:a16="http://schemas.microsoft.com/office/drawing/2014/main" id="{5F5C505B-BAA3-875E-8C15-C6770B2AC7AC}"/>
              </a:ext>
            </a:extLst>
          </p:cNvPr>
          <p:cNvSpPr/>
          <p:nvPr/>
        </p:nvSpPr>
        <p:spPr>
          <a:xfrm>
            <a:off x="3559291" y="1503529"/>
            <a:ext cx="1948254" cy="307241"/>
          </a:xfrm>
          <a:prstGeom prst="snip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11">
            <a:extLst>
              <a:ext uri="{FF2B5EF4-FFF2-40B4-BE49-F238E27FC236}">
                <a16:creationId xmlns:a16="http://schemas.microsoft.com/office/drawing/2014/main" id="{24A78CC1-AA4B-1E38-5A0B-C4E7F94F2AF5}"/>
              </a:ext>
            </a:extLst>
          </p:cNvPr>
          <p:cNvSpPr txBox="1"/>
          <p:nvPr/>
        </p:nvSpPr>
        <p:spPr>
          <a:xfrm>
            <a:off x="3500378" y="1506993"/>
            <a:ext cx="2064466" cy="3000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sz="1350">
                <a:solidFill>
                  <a:schemeClr val="bg1"/>
                </a:solidFill>
                <a:latin typeface="Verdana" panose="020B0604030504040204" pitchFamily="34" charset="0"/>
                <a:ea typeface="Verdana" panose="020B0604030504040204" pitchFamily="34" charset="0"/>
                <a:cs typeface="Arial" panose="020B0604020202020204" pitchFamily="34" charset="0"/>
              </a:rPr>
              <a:t>Econometría</a:t>
            </a:r>
          </a:p>
        </p:txBody>
      </p:sp>
      <p:sp>
        <p:nvSpPr>
          <p:cNvPr id="12" name="Recortar rectángulo de esquina del mismo lado 25">
            <a:extLst>
              <a:ext uri="{FF2B5EF4-FFF2-40B4-BE49-F238E27FC236}">
                <a16:creationId xmlns:a16="http://schemas.microsoft.com/office/drawing/2014/main" id="{6B64E74B-9262-0DB7-3DFE-12B0FA4B0319}"/>
              </a:ext>
            </a:extLst>
          </p:cNvPr>
          <p:cNvSpPr/>
          <p:nvPr/>
        </p:nvSpPr>
        <p:spPr>
          <a:xfrm>
            <a:off x="6669163" y="1493656"/>
            <a:ext cx="1948254" cy="307241"/>
          </a:xfrm>
          <a:prstGeom prst="snip2SameRect">
            <a:avLst/>
          </a:prstGeom>
          <a:solidFill>
            <a:srgbClr val="EFB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1">
            <a:extLst>
              <a:ext uri="{FF2B5EF4-FFF2-40B4-BE49-F238E27FC236}">
                <a16:creationId xmlns:a16="http://schemas.microsoft.com/office/drawing/2014/main" id="{6B74FBF7-04B8-045B-4138-2262D6F6E3B6}"/>
              </a:ext>
            </a:extLst>
          </p:cNvPr>
          <p:cNvSpPr txBox="1"/>
          <p:nvPr/>
        </p:nvSpPr>
        <p:spPr>
          <a:xfrm>
            <a:off x="6610250" y="1497120"/>
            <a:ext cx="2064466" cy="3000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sz="135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ML</a:t>
            </a:r>
          </a:p>
        </p:txBody>
      </p:sp>
    </p:spTree>
    <p:extLst>
      <p:ext uri="{BB962C8B-B14F-4D97-AF65-F5344CB8AC3E}">
        <p14:creationId xmlns:p14="http://schemas.microsoft.com/office/powerpoint/2010/main" val="3866155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EC5AF-376F-2E8A-17BF-35D7B90ADE4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8B01C23-D09D-D654-B36B-AE8DAE813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DFC3511E-16D3-6494-DA75-C7BBBFF14A2E}"/>
              </a:ext>
            </a:extLst>
          </p:cNvPr>
          <p:cNvSpPr txBox="1"/>
          <p:nvPr/>
        </p:nvSpPr>
        <p:spPr>
          <a:xfrm>
            <a:off x="1478453" y="252253"/>
            <a:ext cx="6187094" cy="707886"/>
          </a:xfrm>
          <a:prstGeom prst="rect">
            <a:avLst/>
          </a:prstGeom>
          <a:noFill/>
        </p:spPr>
        <p:txBody>
          <a:bodyPr wrap="square" lIns="91440" tIns="45720" rIns="91440" bIns="45720" rtlCol="0" anchor="t">
            <a:spAutoFit/>
          </a:bodyPr>
          <a:lstStyle/>
          <a:p>
            <a:pPr algn="ctr" defTabSz="685800">
              <a:defRPr/>
            </a:pPr>
            <a:r>
              <a:rPr lang="es-MX" sz="2000" b="1" dirty="0">
                <a:solidFill>
                  <a:srgbClr val="24397F"/>
                </a:solidFill>
                <a:latin typeface="Verdana"/>
                <a:ea typeface="Verdana"/>
              </a:rPr>
              <a:t>Machine Learning &amp; IA en Finanzas: Un </a:t>
            </a:r>
            <a:r>
              <a:rPr lang="es-MX" sz="2000" b="1">
                <a:solidFill>
                  <a:srgbClr val="24397F"/>
                </a:solidFill>
                <a:latin typeface="Verdana"/>
                <a:ea typeface="Verdana"/>
              </a:rPr>
              <a:t>cambio de paradigma👩‍💻</a:t>
            </a:r>
            <a:endParaRPr lang="es-CO" sz="2000" b="1" dirty="0">
              <a:solidFill>
                <a:srgbClr val="24397F"/>
              </a:solidFill>
              <a:latin typeface="Verdana" panose="020B0604030504040204" pitchFamily="34" charset="0"/>
              <a:ea typeface="Verdana" panose="020B0604030504040204" pitchFamily="34" charset="0"/>
            </a:endParaRPr>
          </a:p>
        </p:txBody>
      </p:sp>
      <p:grpSp>
        <p:nvGrpSpPr>
          <p:cNvPr id="150" name="Grupo 149">
            <a:extLst>
              <a:ext uri="{FF2B5EF4-FFF2-40B4-BE49-F238E27FC236}">
                <a16:creationId xmlns:a16="http://schemas.microsoft.com/office/drawing/2014/main" id="{37E41170-74D0-8B73-0046-C10B390B6A44}"/>
              </a:ext>
            </a:extLst>
          </p:cNvPr>
          <p:cNvGrpSpPr/>
          <p:nvPr/>
        </p:nvGrpSpPr>
        <p:grpSpPr>
          <a:xfrm>
            <a:off x="493295" y="1168849"/>
            <a:ext cx="8085221" cy="3734854"/>
            <a:chOff x="2387207" y="1652957"/>
            <a:chExt cx="7237444" cy="4979807"/>
          </a:xfrm>
        </p:grpSpPr>
        <p:grpSp>
          <p:nvGrpSpPr>
            <p:cNvPr id="81" name="Grupo 80">
              <a:extLst>
                <a:ext uri="{FF2B5EF4-FFF2-40B4-BE49-F238E27FC236}">
                  <a16:creationId xmlns:a16="http://schemas.microsoft.com/office/drawing/2014/main" id="{C13554EB-1226-18CF-8E1F-DB3BA587D841}"/>
                </a:ext>
              </a:extLst>
            </p:cNvPr>
            <p:cNvGrpSpPr/>
            <p:nvPr/>
          </p:nvGrpSpPr>
          <p:grpSpPr>
            <a:xfrm>
              <a:off x="7875027" y="1652957"/>
              <a:ext cx="1749624" cy="4979807"/>
              <a:chOff x="9301622" y="523882"/>
              <a:chExt cx="2171352" cy="6180145"/>
            </a:xfrm>
          </p:grpSpPr>
          <p:sp>
            <p:nvSpPr>
              <p:cNvPr id="82" name="Redondear rectángulo de esquina del mismo lado 81">
                <a:extLst>
                  <a:ext uri="{FF2B5EF4-FFF2-40B4-BE49-F238E27FC236}">
                    <a16:creationId xmlns:a16="http://schemas.microsoft.com/office/drawing/2014/main" id="{0B3A52AC-5702-A455-2696-5AE4C4BBF927}"/>
                  </a:ext>
                </a:extLst>
              </p:cNvPr>
              <p:cNvSpPr/>
              <p:nvPr/>
            </p:nvSpPr>
            <p:spPr>
              <a:xfrm>
                <a:off x="9390185" y="1164727"/>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83" name="Redondear rectángulo de esquina del mismo lado 82">
                <a:extLst>
                  <a:ext uri="{FF2B5EF4-FFF2-40B4-BE49-F238E27FC236}">
                    <a16:creationId xmlns:a16="http://schemas.microsoft.com/office/drawing/2014/main" id="{2F977DB9-56EB-8F7B-2EFD-AFC9BEEE5A12}"/>
                  </a:ext>
                </a:extLst>
              </p:cNvPr>
              <p:cNvSpPr/>
              <p:nvPr/>
            </p:nvSpPr>
            <p:spPr>
              <a:xfrm>
                <a:off x="9397808" y="1731695"/>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a:latin typeface="Verdana" panose="020B0604030504040204" pitchFamily="34" charset="0"/>
                  <a:ea typeface="Verdana" panose="020B0604030504040204" pitchFamily="34" charset="0"/>
                </a:endParaRPr>
              </a:p>
            </p:txBody>
          </p:sp>
          <p:sp>
            <p:nvSpPr>
              <p:cNvPr id="84" name="Redondear rectángulo de esquina del mismo lado 83">
                <a:extLst>
                  <a:ext uri="{FF2B5EF4-FFF2-40B4-BE49-F238E27FC236}">
                    <a16:creationId xmlns:a16="http://schemas.microsoft.com/office/drawing/2014/main" id="{4BA4A03F-7516-0BE0-4F12-9FA0AA2C2CD7}"/>
                  </a:ext>
                </a:extLst>
              </p:cNvPr>
              <p:cNvSpPr/>
              <p:nvPr/>
            </p:nvSpPr>
            <p:spPr>
              <a:xfrm>
                <a:off x="9411960" y="2303099"/>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85" name="Redondear rectángulo de esquina del mismo lado 84">
                <a:extLst>
                  <a:ext uri="{FF2B5EF4-FFF2-40B4-BE49-F238E27FC236}">
                    <a16:creationId xmlns:a16="http://schemas.microsoft.com/office/drawing/2014/main" id="{EF5254E4-0940-AB04-157B-A7546300AE0D}"/>
                  </a:ext>
                </a:extLst>
              </p:cNvPr>
              <p:cNvSpPr/>
              <p:nvPr/>
            </p:nvSpPr>
            <p:spPr>
              <a:xfrm>
                <a:off x="9401148" y="2873270"/>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86" name="Redondear rectángulo de esquina del mismo lado 85">
                <a:extLst>
                  <a:ext uri="{FF2B5EF4-FFF2-40B4-BE49-F238E27FC236}">
                    <a16:creationId xmlns:a16="http://schemas.microsoft.com/office/drawing/2014/main" id="{97568F22-7549-BD7C-9244-15185D99692A}"/>
                  </a:ext>
                </a:extLst>
              </p:cNvPr>
              <p:cNvSpPr/>
              <p:nvPr/>
            </p:nvSpPr>
            <p:spPr>
              <a:xfrm>
                <a:off x="9420474" y="3432976"/>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87" name="Redondear rectángulo de esquina del mismo lado 86">
                <a:extLst>
                  <a:ext uri="{FF2B5EF4-FFF2-40B4-BE49-F238E27FC236}">
                    <a16:creationId xmlns:a16="http://schemas.microsoft.com/office/drawing/2014/main" id="{CFD1687F-F0D3-9D25-E1E8-5136F1EB525E}"/>
                  </a:ext>
                </a:extLst>
              </p:cNvPr>
              <p:cNvSpPr/>
              <p:nvPr/>
            </p:nvSpPr>
            <p:spPr>
              <a:xfrm>
                <a:off x="9411960" y="4017751"/>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88" name="Redondear rectángulo de esquina del mismo lado 87">
                <a:extLst>
                  <a:ext uri="{FF2B5EF4-FFF2-40B4-BE49-F238E27FC236}">
                    <a16:creationId xmlns:a16="http://schemas.microsoft.com/office/drawing/2014/main" id="{C501CD3D-A852-A2A0-65CD-CB68EA2D4662}"/>
                  </a:ext>
                </a:extLst>
              </p:cNvPr>
              <p:cNvSpPr/>
              <p:nvPr/>
            </p:nvSpPr>
            <p:spPr>
              <a:xfrm>
                <a:off x="9390185" y="4577122"/>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89" name="Redondear rectángulo de esquina del mismo lado 88">
                <a:extLst>
                  <a:ext uri="{FF2B5EF4-FFF2-40B4-BE49-F238E27FC236}">
                    <a16:creationId xmlns:a16="http://schemas.microsoft.com/office/drawing/2014/main" id="{5E474D07-3BF3-8C66-D088-59E96A2CA3AA}"/>
                  </a:ext>
                </a:extLst>
              </p:cNvPr>
              <p:cNvSpPr/>
              <p:nvPr/>
            </p:nvSpPr>
            <p:spPr>
              <a:xfrm>
                <a:off x="9404589" y="610070"/>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90" name="Rectangle 11">
                <a:extLst>
                  <a:ext uri="{FF2B5EF4-FFF2-40B4-BE49-F238E27FC236}">
                    <a16:creationId xmlns:a16="http://schemas.microsoft.com/office/drawing/2014/main" id="{1842EC76-466F-66DA-6C09-429590A2CBD6}"/>
                  </a:ext>
                </a:extLst>
              </p:cNvPr>
              <p:cNvSpPr txBox="1"/>
              <p:nvPr/>
            </p:nvSpPr>
            <p:spPr>
              <a:xfrm>
                <a:off x="9301622" y="550579"/>
                <a:ext cx="1636429" cy="587302"/>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Analíticas en tiempo real</a:t>
                </a:r>
              </a:p>
            </p:txBody>
          </p:sp>
          <p:sp>
            <p:nvSpPr>
              <p:cNvPr id="91" name="Rectangle 11">
                <a:extLst>
                  <a:ext uri="{FF2B5EF4-FFF2-40B4-BE49-F238E27FC236}">
                    <a16:creationId xmlns:a16="http://schemas.microsoft.com/office/drawing/2014/main" id="{8694FECA-73C0-0085-D1E2-B4BD8340F325}"/>
                  </a:ext>
                </a:extLst>
              </p:cNvPr>
              <p:cNvSpPr txBox="1"/>
              <p:nvPr/>
            </p:nvSpPr>
            <p:spPr>
              <a:xfrm>
                <a:off x="9308823" y="1112532"/>
                <a:ext cx="1650834" cy="587302"/>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Analíticas Predictivas</a:t>
                </a:r>
              </a:p>
            </p:txBody>
          </p:sp>
          <p:sp>
            <p:nvSpPr>
              <p:cNvPr id="92" name="Rectangle 11">
                <a:extLst>
                  <a:ext uri="{FF2B5EF4-FFF2-40B4-BE49-F238E27FC236}">
                    <a16:creationId xmlns:a16="http://schemas.microsoft.com/office/drawing/2014/main" id="{715FE9C9-707F-5AF4-3B1C-D469BE2A385B}"/>
                  </a:ext>
                </a:extLst>
              </p:cNvPr>
              <p:cNvSpPr txBox="1"/>
              <p:nvPr/>
            </p:nvSpPr>
            <p:spPr>
              <a:xfrm>
                <a:off x="9383157" y="1796074"/>
                <a:ext cx="1540666" cy="373738"/>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Machine </a:t>
                </a:r>
                <a:r>
                  <a:rPr lang="es-ES" sz="800" b="0" err="1">
                    <a:solidFill>
                      <a:schemeClr val="bg1"/>
                    </a:solidFill>
                    <a:latin typeface="Verdana" panose="020B0604030504040204" pitchFamily="34" charset="0"/>
                    <a:ea typeface="Verdana" panose="020B0604030504040204" pitchFamily="34" charset="0"/>
                    <a:cs typeface="Arial" panose="020B0604020202020204" pitchFamily="34" charset="0"/>
                  </a:rPr>
                  <a:t>Learning</a:t>
                </a:r>
                <a:endParaRPr lang="es-ES" sz="800" b="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93" name="Rectangle 11">
                <a:extLst>
                  <a:ext uri="{FF2B5EF4-FFF2-40B4-BE49-F238E27FC236}">
                    <a16:creationId xmlns:a16="http://schemas.microsoft.com/office/drawing/2014/main" id="{CC0ED088-6BF3-97FB-DB45-0F181293EAA8}"/>
                  </a:ext>
                </a:extLst>
              </p:cNvPr>
              <p:cNvSpPr txBox="1"/>
              <p:nvPr/>
            </p:nvSpPr>
            <p:spPr>
              <a:xfrm>
                <a:off x="9308823" y="2362715"/>
                <a:ext cx="1650834" cy="373738"/>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RPA</a:t>
                </a:r>
              </a:p>
            </p:txBody>
          </p:sp>
          <p:sp>
            <p:nvSpPr>
              <p:cNvPr id="94" name="Rectangle 11">
                <a:extLst>
                  <a:ext uri="{FF2B5EF4-FFF2-40B4-BE49-F238E27FC236}">
                    <a16:creationId xmlns:a16="http://schemas.microsoft.com/office/drawing/2014/main" id="{3B4FBF1D-4FC7-FFC1-1667-422BFE46F5AD}"/>
                  </a:ext>
                </a:extLst>
              </p:cNvPr>
              <p:cNvSpPr txBox="1"/>
              <p:nvPr/>
            </p:nvSpPr>
            <p:spPr>
              <a:xfrm>
                <a:off x="9308823" y="2942793"/>
                <a:ext cx="1650834" cy="373738"/>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NLP</a:t>
                </a:r>
              </a:p>
            </p:txBody>
          </p:sp>
          <p:sp>
            <p:nvSpPr>
              <p:cNvPr id="95" name="Rectangle 11">
                <a:extLst>
                  <a:ext uri="{FF2B5EF4-FFF2-40B4-BE49-F238E27FC236}">
                    <a16:creationId xmlns:a16="http://schemas.microsoft.com/office/drawing/2014/main" id="{3C9A41A2-23A2-F105-C7D4-4F9BDCA656AD}"/>
                  </a:ext>
                </a:extLst>
              </p:cNvPr>
              <p:cNvSpPr txBox="1"/>
              <p:nvPr/>
            </p:nvSpPr>
            <p:spPr>
              <a:xfrm>
                <a:off x="9308823" y="3482272"/>
                <a:ext cx="1650834" cy="373738"/>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Deep </a:t>
                </a:r>
                <a:r>
                  <a:rPr lang="es-ES" sz="800" b="0" err="1">
                    <a:solidFill>
                      <a:schemeClr val="bg1"/>
                    </a:solidFill>
                    <a:latin typeface="Verdana" panose="020B0604030504040204" pitchFamily="34" charset="0"/>
                    <a:ea typeface="Verdana" panose="020B0604030504040204" pitchFamily="34" charset="0"/>
                    <a:cs typeface="Arial" panose="020B0604020202020204" pitchFamily="34" charset="0"/>
                  </a:rPr>
                  <a:t>Learning</a:t>
                </a:r>
                <a:endParaRPr lang="es-ES" sz="800" b="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96" name="Rectangle 11">
                <a:extLst>
                  <a:ext uri="{FF2B5EF4-FFF2-40B4-BE49-F238E27FC236}">
                    <a16:creationId xmlns:a16="http://schemas.microsoft.com/office/drawing/2014/main" id="{1FFB0E73-E166-722F-5398-C9A333CDE495}"/>
                  </a:ext>
                </a:extLst>
              </p:cNvPr>
              <p:cNvSpPr txBox="1"/>
              <p:nvPr/>
            </p:nvSpPr>
            <p:spPr>
              <a:xfrm>
                <a:off x="9308823" y="3975676"/>
                <a:ext cx="1650834" cy="587302"/>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Visión Computacional</a:t>
                </a:r>
              </a:p>
            </p:txBody>
          </p:sp>
          <p:sp>
            <p:nvSpPr>
              <p:cNvPr id="97" name="Rectangle 11">
                <a:extLst>
                  <a:ext uri="{FF2B5EF4-FFF2-40B4-BE49-F238E27FC236}">
                    <a16:creationId xmlns:a16="http://schemas.microsoft.com/office/drawing/2014/main" id="{F7E34D19-6762-6324-BF03-3330CBA22510}"/>
                  </a:ext>
                </a:extLst>
              </p:cNvPr>
              <p:cNvSpPr txBox="1"/>
              <p:nvPr/>
            </p:nvSpPr>
            <p:spPr>
              <a:xfrm>
                <a:off x="9357126" y="4636735"/>
                <a:ext cx="1540666" cy="373738"/>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Analíticas Gráficas</a:t>
                </a:r>
              </a:p>
            </p:txBody>
          </p:sp>
          <p:sp>
            <p:nvSpPr>
              <p:cNvPr id="98" name="Redondear rectángulo de esquina del mismo lado 97">
                <a:extLst>
                  <a:ext uri="{FF2B5EF4-FFF2-40B4-BE49-F238E27FC236}">
                    <a16:creationId xmlns:a16="http://schemas.microsoft.com/office/drawing/2014/main" id="{FBE53CB8-0093-A104-0924-7E1983F23F01}"/>
                  </a:ext>
                </a:extLst>
              </p:cNvPr>
              <p:cNvSpPr/>
              <p:nvPr/>
            </p:nvSpPr>
            <p:spPr>
              <a:xfrm>
                <a:off x="9390185" y="5115694"/>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99" name="Rectangle 11">
                <a:extLst>
                  <a:ext uri="{FF2B5EF4-FFF2-40B4-BE49-F238E27FC236}">
                    <a16:creationId xmlns:a16="http://schemas.microsoft.com/office/drawing/2014/main" id="{DC0DC713-C857-F91A-1F05-1B99582AE83B}"/>
                  </a:ext>
                </a:extLst>
              </p:cNvPr>
              <p:cNvSpPr txBox="1"/>
              <p:nvPr/>
            </p:nvSpPr>
            <p:spPr>
              <a:xfrm>
                <a:off x="9308823" y="5175309"/>
                <a:ext cx="1650834" cy="373738"/>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err="1">
                    <a:solidFill>
                      <a:schemeClr val="bg1"/>
                    </a:solidFill>
                    <a:latin typeface="Verdana" panose="020B0604030504040204" pitchFamily="34" charset="0"/>
                    <a:ea typeface="Verdana" panose="020B0604030504040204" pitchFamily="34" charset="0"/>
                    <a:cs typeface="Arial" panose="020B0604020202020204" pitchFamily="34" charset="0"/>
                  </a:rPr>
                  <a:t>Chatbots</a:t>
                </a:r>
                <a:endParaRPr lang="es-ES" sz="800" b="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100" name="Rectangle 11">
                <a:extLst>
                  <a:ext uri="{FF2B5EF4-FFF2-40B4-BE49-F238E27FC236}">
                    <a16:creationId xmlns:a16="http://schemas.microsoft.com/office/drawing/2014/main" id="{94E39DDB-4366-C462-EC4C-F448A5BCEAEB}"/>
                  </a:ext>
                </a:extLst>
              </p:cNvPr>
              <p:cNvSpPr txBox="1"/>
              <p:nvPr/>
            </p:nvSpPr>
            <p:spPr>
              <a:xfrm rot="16200000">
                <a:off x="8673860" y="2770166"/>
                <a:ext cx="5045397" cy="552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lumMod val="65000"/>
                      </a:schemeClr>
                    </a:solidFill>
                    <a:latin typeface="Verdana" panose="020B0604030504040204" pitchFamily="34" charset="0"/>
                    <a:ea typeface="Verdana" panose="020B0604030504040204" pitchFamily="34" charset="0"/>
                    <a:cs typeface="Arial" panose="020B0604020202020204" pitchFamily="34" charset="0"/>
                  </a:rPr>
                  <a:t>Científico de Datos</a:t>
                </a:r>
                <a:endParaRPr lang="es-CO" sz="2000">
                  <a:solidFill>
                    <a:schemeClr val="bg1">
                      <a:lumMod val="65000"/>
                    </a:schemeClr>
                  </a:solidFill>
                  <a:latin typeface="Verdana" panose="020B0604030504040204" pitchFamily="34" charset="0"/>
                  <a:ea typeface="Verdana" panose="020B0604030504040204" pitchFamily="34" charset="0"/>
                  <a:cs typeface="Arial" panose="020B0604020202020204" pitchFamily="34" charset="0"/>
                </a:endParaRPr>
              </a:p>
            </p:txBody>
          </p:sp>
          <p:sp>
            <p:nvSpPr>
              <p:cNvPr id="101" name="Redondear rectángulo de esquina del mismo lado 100">
                <a:extLst>
                  <a:ext uri="{FF2B5EF4-FFF2-40B4-BE49-F238E27FC236}">
                    <a16:creationId xmlns:a16="http://schemas.microsoft.com/office/drawing/2014/main" id="{C4474A15-987E-1ACA-658C-E873F0D9C776}"/>
                  </a:ext>
                </a:extLst>
              </p:cNvPr>
              <p:cNvSpPr/>
              <p:nvPr/>
            </p:nvSpPr>
            <p:spPr>
              <a:xfrm>
                <a:off x="9397057" y="5652437"/>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02" name="Rectangle 11">
                <a:extLst>
                  <a:ext uri="{FF2B5EF4-FFF2-40B4-BE49-F238E27FC236}">
                    <a16:creationId xmlns:a16="http://schemas.microsoft.com/office/drawing/2014/main" id="{03D0508B-2180-3DEB-F9FF-C55CC8436EBF}"/>
                  </a:ext>
                </a:extLst>
              </p:cNvPr>
              <p:cNvSpPr txBox="1"/>
              <p:nvPr/>
            </p:nvSpPr>
            <p:spPr>
              <a:xfrm>
                <a:off x="9315695" y="5592914"/>
                <a:ext cx="1650834" cy="587302"/>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Análisis de Sentimiento</a:t>
                </a:r>
              </a:p>
            </p:txBody>
          </p:sp>
          <p:sp>
            <p:nvSpPr>
              <p:cNvPr id="103" name="Redondear rectángulo de esquina del mismo lado 102">
                <a:extLst>
                  <a:ext uri="{FF2B5EF4-FFF2-40B4-BE49-F238E27FC236}">
                    <a16:creationId xmlns:a16="http://schemas.microsoft.com/office/drawing/2014/main" id="{65A3D1A0-2FA3-4219-BAEA-C58BFDB842E6}"/>
                  </a:ext>
                </a:extLst>
              </p:cNvPr>
              <p:cNvSpPr/>
              <p:nvPr/>
            </p:nvSpPr>
            <p:spPr>
              <a:xfrm>
                <a:off x="9411960" y="6211062"/>
                <a:ext cx="1459304" cy="492965"/>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04" name="Rectangle 11">
                <a:extLst>
                  <a:ext uri="{FF2B5EF4-FFF2-40B4-BE49-F238E27FC236}">
                    <a16:creationId xmlns:a16="http://schemas.microsoft.com/office/drawing/2014/main" id="{CEF9F953-3285-9C34-8D10-B83D2059178E}"/>
                  </a:ext>
                </a:extLst>
              </p:cNvPr>
              <p:cNvSpPr txBox="1"/>
              <p:nvPr/>
            </p:nvSpPr>
            <p:spPr>
              <a:xfrm>
                <a:off x="9330599" y="6270676"/>
                <a:ext cx="1650834" cy="373738"/>
              </a:xfrm>
              <a:prstGeom prst="round2Same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Data Alternativa</a:t>
                </a:r>
              </a:p>
            </p:txBody>
          </p:sp>
        </p:grpSp>
        <p:grpSp>
          <p:nvGrpSpPr>
            <p:cNvPr id="129" name="Grupo 128">
              <a:extLst>
                <a:ext uri="{FF2B5EF4-FFF2-40B4-BE49-F238E27FC236}">
                  <a16:creationId xmlns:a16="http://schemas.microsoft.com/office/drawing/2014/main" id="{B1703D0E-0830-F9EA-55E6-C6BB665ADD31}"/>
                </a:ext>
              </a:extLst>
            </p:cNvPr>
            <p:cNvGrpSpPr/>
            <p:nvPr/>
          </p:nvGrpSpPr>
          <p:grpSpPr>
            <a:xfrm>
              <a:off x="2387207" y="2087804"/>
              <a:ext cx="1976944" cy="4215459"/>
              <a:chOff x="1496264" y="1532410"/>
              <a:chExt cx="2344214" cy="4998589"/>
            </a:xfrm>
          </p:grpSpPr>
          <p:sp>
            <p:nvSpPr>
              <p:cNvPr id="130" name="Recortar rectángulo de esquina diagonal 129">
                <a:extLst>
                  <a:ext uri="{FF2B5EF4-FFF2-40B4-BE49-F238E27FC236}">
                    <a16:creationId xmlns:a16="http://schemas.microsoft.com/office/drawing/2014/main" id="{79F43316-44F6-A699-170C-A569F28CEB33}"/>
                  </a:ext>
                </a:extLst>
              </p:cNvPr>
              <p:cNvSpPr/>
              <p:nvPr/>
            </p:nvSpPr>
            <p:spPr>
              <a:xfrm>
                <a:off x="2188803" y="2087067"/>
                <a:ext cx="1459304" cy="492965"/>
              </a:xfrm>
              <a:prstGeom prst="snip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31" name="Recortar rectángulo de esquina diagonal 130">
                <a:extLst>
                  <a:ext uri="{FF2B5EF4-FFF2-40B4-BE49-F238E27FC236}">
                    <a16:creationId xmlns:a16="http://schemas.microsoft.com/office/drawing/2014/main" id="{4554FB8A-4434-8E77-5E0E-E2F37F7843CF}"/>
                  </a:ext>
                </a:extLst>
              </p:cNvPr>
              <p:cNvSpPr/>
              <p:nvPr/>
            </p:nvSpPr>
            <p:spPr>
              <a:xfrm>
                <a:off x="2196426" y="2654035"/>
                <a:ext cx="1459304" cy="492965"/>
              </a:xfrm>
              <a:prstGeom prst="snip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a:latin typeface="Verdana" panose="020B0604030504040204" pitchFamily="34" charset="0"/>
                  <a:ea typeface="Verdana" panose="020B0604030504040204" pitchFamily="34" charset="0"/>
                </a:endParaRPr>
              </a:p>
            </p:txBody>
          </p:sp>
          <p:sp>
            <p:nvSpPr>
              <p:cNvPr id="132" name="Recortar rectángulo de esquina diagonal 131">
                <a:extLst>
                  <a:ext uri="{FF2B5EF4-FFF2-40B4-BE49-F238E27FC236}">
                    <a16:creationId xmlns:a16="http://schemas.microsoft.com/office/drawing/2014/main" id="{9A8CE778-5A41-0097-4A6C-ADAE19796389}"/>
                  </a:ext>
                </a:extLst>
              </p:cNvPr>
              <p:cNvSpPr/>
              <p:nvPr/>
            </p:nvSpPr>
            <p:spPr>
              <a:xfrm>
                <a:off x="2210578" y="3225439"/>
                <a:ext cx="1459304" cy="492965"/>
              </a:xfrm>
              <a:prstGeom prst="snip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33" name="Recortar rectángulo de esquina diagonal 132">
                <a:extLst>
                  <a:ext uri="{FF2B5EF4-FFF2-40B4-BE49-F238E27FC236}">
                    <a16:creationId xmlns:a16="http://schemas.microsoft.com/office/drawing/2014/main" id="{53169D66-86EE-8546-5502-954836C6561F}"/>
                  </a:ext>
                </a:extLst>
              </p:cNvPr>
              <p:cNvSpPr/>
              <p:nvPr/>
            </p:nvSpPr>
            <p:spPr>
              <a:xfrm>
                <a:off x="2199766" y="3795610"/>
                <a:ext cx="1459304" cy="492965"/>
              </a:xfrm>
              <a:prstGeom prst="snip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34" name="Recortar rectángulo de esquina diagonal 133">
                <a:extLst>
                  <a:ext uri="{FF2B5EF4-FFF2-40B4-BE49-F238E27FC236}">
                    <a16:creationId xmlns:a16="http://schemas.microsoft.com/office/drawing/2014/main" id="{45B66140-C109-554A-75C4-FF9DF4648821}"/>
                  </a:ext>
                </a:extLst>
              </p:cNvPr>
              <p:cNvSpPr/>
              <p:nvPr/>
            </p:nvSpPr>
            <p:spPr>
              <a:xfrm>
                <a:off x="2219092" y="4355316"/>
                <a:ext cx="1459304" cy="492965"/>
              </a:xfrm>
              <a:prstGeom prst="snip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35" name="Recortar rectángulo de esquina diagonal 134">
                <a:extLst>
                  <a:ext uri="{FF2B5EF4-FFF2-40B4-BE49-F238E27FC236}">
                    <a16:creationId xmlns:a16="http://schemas.microsoft.com/office/drawing/2014/main" id="{E9A0F4A4-1956-3F82-A0AC-51230B59120C}"/>
                  </a:ext>
                </a:extLst>
              </p:cNvPr>
              <p:cNvSpPr/>
              <p:nvPr/>
            </p:nvSpPr>
            <p:spPr>
              <a:xfrm>
                <a:off x="2210578" y="4940091"/>
                <a:ext cx="1459304" cy="492965"/>
              </a:xfrm>
              <a:prstGeom prst="snip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36" name="Recortar rectángulo de esquina diagonal 135">
                <a:extLst>
                  <a:ext uri="{FF2B5EF4-FFF2-40B4-BE49-F238E27FC236}">
                    <a16:creationId xmlns:a16="http://schemas.microsoft.com/office/drawing/2014/main" id="{94ADEFD2-CAF0-C3F9-92CD-3BA7FE988CE1}"/>
                  </a:ext>
                </a:extLst>
              </p:cNvPr>
              <p:cNvSpPr/>
              <p:nvPr/>
            </p:nvSpPr>
            <p:spPr>
              <a:xfrm>
                <a:off x="2188803" y="5499462"/>
                <a:ext cx="1459304" cy="492965"/>
              </a:xfrm>
              <a:prstGeom prst="snip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37" name="Recortar rectángulo de esquina diagonal 136">
                <a:extLst>
                  <a:ext uri="{FF2B5EF4-FFF2-40B4-BE49-F238E27FC236}">
                    <a16:creationId xmlns:a16="http://schemas.microsoft.com/office/drawing/2014/main" id="{3F8EA30C-4DE3-25CD-FB87-934342B24787}"/>
                  </a:ext>
                </a:extLst>
              </p:cNvPr>
              <p:cNvSpPr/>
              <p:nvPr/>
            </p:nvSpPr>
            <p:spPr>
              <a:xfrm>
                <a:off x="2203207" y="1532410"/>
                <a:ext cx="1459304" cy="492965"/>
              </a:xfrm>
              <a:prstGeom prst="snip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38" name="Rectangle 11">
                <a:extLst>
                  <a:ext uri="{FF2B5EF4-FFF2-40B4-BE49-F238E27FC236}">
                    <a16:creationId xmlns:a16="http://schemas.microsoft.com/office/drawing/2014/main" id="{21C90D29-22FB-1BD4-57FC-F7E7A74DDB6A}"/>
                  </a:ext>
                </a:extLst>
              </p:cNvPr>
              <p:cNvSpPr txBox="1"/>
              <p:nvPr/>
            </p:nvSpPr>
            <p:spPr>
              <a:xfrm>
                <a:off x="2011678" y="1605802"/>
                <a:ext cx="1828800" cy="346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Modelos Estocásticos</a:t>
                </a:r>
              </a:p>
            </p:txBody>
          </p:sp>
          <p:sp>
            <p:nvSpPr>
              <p:cNvPr id="139" name="Rectangle 11">
                <a:extLst>
                  <a:ext uri="{FF2B5EF4-FFF2-40B4-BE49-F238E27FC236}">
                    <a16:creationId xmlns:a16="http://schemas.microsoft.com/office/drawing/2014/main" id="{26AAB3FA-6229-549E-1BC3-B8AF2094ACFD}"/>
                  </a:ext>
                </a:extLst>
              </p:cNvPr>
              <p:cNvSpPr txBox="1"/>
              <p:nvPr/>
            </p:nvSpPr>
            <p:spPr>
              <a:xfrm>
                <a:off x="2107441" y="2158209"/>
                <a:ext cx="1650832" cy="340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Modelos de Factor</a:t>
                </a:r>
              </a:p>
            </p:txBody>
          </p:sp>
          <p:sp>
            <p:nvSpPr>
              <p:cNvPr id="140" name="Rectangle 11">
                <a:extLst>
                  <a:ext uri="{FF2B5EF4-FFF2-40B4-BE49-F238E27FC236}">
                    <a16:creationId xmlns:a16="http://schemas.microsoft.com/office/drawing/2014/main" id="{CE993C4F-E11C-8C9D-E712-DD6A7AAB5FE1}"/>
                  </a:ext>
                </a:extLst>
              </p:cNvPr>
              <p:cNvSpPr txBox="1"/>
              <p:nvPr/>
            </p:nvSpPr>
            <p:spPr>
              <a:xfrm>
                <a:off x="2107441" y="2748419"/>
                <a:ext cx="1650832" cy="340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Optimización</a:t>
                </a:r>
              </a:p>
            </p:txBody>
          </p:sp>
          <p:sp>
            <p:nvSpPr>
              <p:cNvPr id="141" name="Rectangle 11">
                <a:extLst>
                  <a:ext uri="{FF2B5EF4-FFF2-40B4-BE49-F238E27FC236}">
                    <a16:creationId xmlns:a16="http://schemas.microsoft.com/office/drawing/2014/main" id="{8C2F623C-C0D6-79E6-8DFF-7C03B602A61E}"/>
                  </a:ext>
                </a:extLst>
              </p:cNvPr>
              <p:cNvSpPr txBox="1"/>
              <p:nvPr/>
            </p:nvSpPr>
            <p:spPr>
              <a:xfrm>
                <a:off x="2107441" y="3301609"/>
                <a:ext cx="1650832" cy="340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Factores de Riesgo</a:t>
                </a:r>
              </a:p>
            </p:txBody>
          </p:sp>
          <p:sp>
            <p:nvSpPr>
              <p:cNvPr id="142" name="Rectangle 11">
                <a:extLst>
                  <a:ext uri="{FF2B5EF4-FFF2-40B4-BE49-F238E27FC236}">
                    <a16:creationId xmlns:a16="http://schemas.microsoft.com/office/drawing/2014/main" id="{BE98BCE8-E50E-B817-1866-896ACB8C926B}"/>
                  </a:ext>
                </a:extLst>
              </p:cNvPr>
              <p:cNvSpPr txBox="1"/>
              <p:nvPr/>
            </p:nvSpPr>
            <p:spPr>
              <a:xfrm>
                <a:off x="2107441" y="3881688"/>
                <a:ext cx="1650832" cy="340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P/Q </a:t>
                </a:r>
                <a:r>
                  <a:rPr lang="es-ES" sz="800" b="0" err="1">
                    <a:solidFill>
                      <a:schemeClr val="bg1"/>
                    </a:solidFill>
                    <a:latin typeface="Verdana" panose="020B0604030504040204" pitchFamily="34" charset="0"/>
                    <a:ea typeface="Verdana" panose="020B0604030504040204" pitchFamily="34" charset="0"/>
                    <a:cs typeface="Arial" panose="020B0604020202020204" pitchFamily="34" charset="0"/>
                  </a:rPr>
                  <a:t>Quants</a:t>
                </a:r>
                <a:endParaRPr lang="es-ES" sz="800" b="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143" name="Rectangle 11">
                <a:extLst>
                  <a:ext uri="{FF2B5EF4-FFF2-40B4-BE49-F238E27FC236}">
                    <a16:creationId xmlns:a16="http://schemas.microsoft.com/office/drawing/2014/main" id="{929D3B18-B409-8994-7BF9-7C42A6DFB173}"/>
                  </a:ext>
                </a:extLst>
              </p:cNvPr>
              <p:cNvSpPr txBox="1"/>
              <p:nvPr/>
            </p:nvSpPr>
            <p:spPr>
              <a:xfrm>
                <a:off x="2107441" y="4418126"/>
                <a:ext cx="1650832" cy="346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Valoración Derivada</a:t>
                </a:r>
              </a:p>
            </p:txBody>
          </p:sp>
          <p:sp>
            <p:nvSpPr>
              <p:cNvPr id="144" name="Rectangle 11">
                <a:extLst>
                  <a:ext uri="{FF2B5EF4-FFF2-40B4-BE49-F238E27FC236}">
                    <a16:creationId xmlns:a16="http://schemas.microsoft.com/office/drawing/2014/main" id="{697C3A60-29DF-87CE-1616-8688609CEF1B}"/>
                  </a:ext>
                </a:extLst>
              </p:cNvPr>
              <p:cNvSpPr txBox="1"/>
              <p:nvPr/>
            </p:nvSpPr>
            <p:spPr>
              <a:xfrm>
                <a:off x="2107441" y="5021350"/>
                <a:ext cx="1650832" cy="340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Estrategias de Trading</a:t>
                </a:r>
              </a:p>
            </p:txBody>
          </p:sp>
          <p:sp>
            <p:nvSpPr>
              <p:cNvPr id="145" name="Rectangle 11">
                <a:extLst>
                  <a:ext uri="{FF2B5EF4-FFF2-40B4-BE49-F238E27FC236}">
                    <a16:creationId xmlns:a16="http://schemas.microsoft.com/office/drawing/2014/main" id="{59D8F50B-749C-E04F-E259-9D459540C746}"/>
                  </a:ext>
                </a:extLst>
              </p:cNvPr>
              <p:cNvSpPr txBox="1"/>
              <p:nvPr/>
            </p:nvSpPr>
            <p:spPr>
              <a:xfrm>
                <a:off x="2107441" y="5575631"/>
                <a:ext cx="1650832" cy="340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Simulaciones</a:t>
                </a:r>
              </a:p>
            </p:txBody>
          </p:sp>
          <p:sp>
            <p:nvSpPr>
              <p:cNvPr id="146" name="Recortar rectángulo de esquina diagonal 145">
                <a:extLst>
                  <a:ext uri="{FF2B5EF4-FFF2-40B4-BE49-F238E27FC236}">
                    <a16:creationId xmlns:a16="http://schemas.microsoft.com/office/drawing/2014/main" id="{799FDFA7-18AF-CFE1-B5FF-ACB9B307E486}"/>
                  </a:ext>
                </a:extLst>
              </p:cNvPr>
              <p:cNvSpPr/>
              <p:nvPr/>
            </p:nvSpPr>
            <p:spPr>
              <a:xfrm>
                <a:off x="2188803" y="6038034"/>
                <a:ext cx="1459304" cy="492965"/>
              </a:xfrm>
              <a:prstGeom prst="snip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47" name="Rectangle 11">
                <a:extLst>
                  <a:ext uri="{FF2B5EF4-FFF2-40B4-BE49-F238E27FC236}">
                    <a16:creationId xmlns:a16="http://schemas.microsoft.com/office/drawing/2014/main" id="{D0ECC054-C3DB-4C2A-CCB1-CECB38E76C3D}"/>
                  </a:ext>
                </a:extLst>
              </p:cNvPr>
              <p:cNvSpPr txBox="1"/>
              <p:nvPr/>
            </p:nvSpPr>
            <p:spPr>
              <a:xfrm>
                <a:off x="2107441" y="6114203"/>
                <a:ext cx="1650832" cy="340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800" b="0">
                    <a:solidFill>
                      <a:schemeClr val="bg1"/>
                    </a:solidFill>
                    <a:latin typeface="Verdana" panose="020B0604030504040204" pitchFamily="34" charset="0"/>
                    <a:ea typeface="Verdana" panose="020B0604030504040204" pitchFamily="34" charset="0"/>
                    <a:cs typeface="Arial" panose="020B0604020202020204" pitchFamily="34" charset="0"/>
                  </a:rPr>
                  <a:t>Ajuste de Distribución</a:t>
                </a:r>
              </a:p>
            </p:txBody>
          </p:sp>
          <p:sp>
            <p:nvSpPr>
              <p:cNvPr id="148" name="Rectangle 11">
                <a:extLst>
                  <a:ext uri="{FF2B5EF4-FFF2-40B4-BE49-F238E27FC236}">
                    <a16:creationId xmlns:a16="http://schemas.microsoft.com/office/drawing/2014/main" id="{4EEC2C4E-52F9-6D30-3C80-CF027D36AF9E}"/>
                  </a:ext>
                </a:extLst>
              </p:cNvPr>
              <p:cNvSpPr txBox="1"/>
              <p:nvPr/>
            </p:nvSpPr>
            <p:spPr>
              <a:xfrm rot="16200000">
                <a:off x="-157803" y="3560000"/>
                <a:ext cx="3836348" cy="528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err="1">
                    <a:solidFill>
                      <a:schemeClr val="accent1">
                        <a:lumMod val="60000"/>
                        <a:lumOff val="40000"/>
                      </a:schemeClr>
                    </a:solidFill>
                    <a:latin typeface="Verdana" panose="020B0604030504040204" pitchFamily="34" charset="0"/>
                    <a:ea typeface="Verdana" panose="020B0604030504040204" pitchFamily="34" charset="0"/>
                    <a:cs typeface="Arial" panose="020B0604020202020204" pitchFamily="34" charset="0"/>
                  </a:rPr>
                  <a:t>Quant</a:t>
                </a:r>
                <a:endParaRPr lang="es-CO" sz="2000">
                  <a:solidFill>
                    <a:schemeClr val="accent1">
                      <a:lumMod val="60000"/>
                      <a:lumOff val="40000"/>
                    </a:schemeClr>
                  </a:solidFill>
                  <a:latin typeface="Verdana" panose="020B0604030504040204" pitchFamily="34" charset="0"/>
                  <a:ea typeface="Verdana" panose="020B0604030504040204" pitchFamily="34" charset="0"/>
                  <a:cs typeface="Arial" panose="020B0604020202020204" pitchFamily="34" charset="0"/>
                </a:endParaRPr>
              </a:p>
            </p:txBody>
          </p:sp>
        </p:grpSp>
        <p:sp>
          <p:nvSpPr>
            <p:cNvPr id="149" name="Flecha derecha 148">
              <a:extLst>
                <a:ext uri="{FF2B5EF4-FFF2-40B4-BE49-F238E27FC236}">
                  <a16:creationId xmlns:a16="http://schemas.microsoft.com/office/drawing/2014/main" id="{A42EC62E-088E-C6DA-331C-997A43B4194A}"/>
                </a:ext>
              </a:extLst>
            </p:cNvPr>
            <p:cNvSpPr/>
            <p:nvPr/>
          </p:nvSpPr>
          <p:spPr>
            <a:xfrm>
              <a:off x="4898965" y="3525135"/>
              <a:ext cx="2532539" cy="104592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43711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A5201-A02E-ABE4-C66B-D717917EA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1D531-6C36-C654-BB9B-DBC57BF94430}"/>
              </a:ext>
            </a:extLst>
          </p:cNvPr>
          <p:cNvSpPr>
            <a:spLocks noGrp="1"/>
          </p:cNvSpPr>
          <p:nvPr>
            <p:ph type="title"/>
          </p:nvPr>
        </p:nvSpPr>
        <p:spPr>
          <a:xfrm>
            <a:off x="4059556" y="1047750"/>
            <a:ext cx="4760279" cy="1524000"/>
          </a:xfrm>
        </p:spPr>
        <p:txBody>
          <a:bodyPr/>
          <a:lstStyle/>
          <a:p>
            <a:r>
              <a:rPr lang="es-MX" sz="2800" dirty="0"/>
              <a:t>¿Hacia dónde vamos?​</a:t>
            </a:r>
            <a:endParaRPr lang="en-US" sz="2800" dirty="0"/>
          </a:p>
        </p:txBody>
      </p:sp>
      <p:pic>
        <p:nvPicPr>
          <p:cNvPr id="10" name="Marcador de posición de imagen 9">
            <a:extLst>
              <a:ext uri="{FF2B5EF4-FFF2-40B4-BE49-F238E27FC236}">
                <a16:creationId xmlns:a16="http://schemas.microsoft.com/office/drawing/2014/main" id="{5E995CC2-9AAB-E5CE-A4DF-B36ABC4C4A4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9153" r="29153"/>
          <a:stretch/>
        </p:blipFill>
        <p:spPr/>
      </p:pic>
      <p:sp>
        <p:nvSpPr>
          <p:cNvPr id="7" name="Rectángulo 6">
            <a:extLst>
              <a:ext uri="{FF2B5EF4-FFF2-40B4-BE49-F238E27FC236}">
                <a16:creationId xmlns:a16="http://schemas.microsoft.com/office/drawing/2014/main" id="{CCAC6E21-EB94-A9D2-1471-79692B8DE6A6}"/>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1298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60CE3-C644-D03B-FC62-41E040E0DE90}"/>
              </a:ext>
            </a:extLst>
          </p:cNvPr>
          <p:cNvPicPr>
            <a:picLocks noChangeAspect="1"/>
          </p:cNvPicPr>
          <p:nvPr/>
        </p:nvPicPr>
        <p:blipFill>
          <a:blip r:embed="rId2"/>
          <a:srcRect t="5967"/>
          <a:stretch/>
        </p:blipFill>
        <p:spPr>
          <a:xfrm>
            <a:off x="712299" y="631066"/>
            <a:ext cx="7719401" cy="4512434"/>
          </a:xfrm>
          <a:prstGeom prst="rect">
            <a:avLst/>
          </a:prstGeom>
        </p:spPr>
      </p:pic>
      <p:sp>
        <p:nvSpPr>
          <p:cNvPr id="2" name="Title 1">
            <a:extLst>
              <a:ext uri="{FF2B5EF4-FFF2-40B4-BE49-F238E27FC236}">
                <a16:creationId xmlns:a16="http://schemas.microsoft.com/office/drawing/2014/main" id="{F475D141-7448-22FF-8E7B-818B3117EF70}"/>
              </a:ext>
            </a:extLst>
          </p:cNvPr>
          <p:cNvSpPr>
            <a:spLocks noGrp="1"/>
          </p:cNvSpPr>
          <p:nvPr>
            <p:ph type="title"/>
          </p:nvPr>
        </p:nvSpPr>
        <p:spPr>
          <a:xfrm>
            <a:off x="878958" y="182880"/>
            <a:ext cx="7435702" cy="511780"/>
          </a:xfrm>
        </p:spPr>
        <p:txBody>
          <a:bodyPr/>
          <a:lstStyle/>
          <a:p>
            <a:r>
              <a:rPr lang="en-US" sz="1800" dirty="0" err="1"/>
              <a:t>Ciclo</a:t>
            </a:r>
            <a:r>
              <a:rPr lang="en-US" sz="1800" dirty="0"/>
              <a:t> de </a:t>
            </a:r>
            <a:r>
              <a:rPr lang="en-US" sz="1800" dirty="0" err="1"/>
              <a:t>expectativas</a:t>
            </a:r>
            <a:r>
              <a:rPr lang="en-US" sz="1800" dirty="0"/>
              <a:t> para la </a:t>
            </a:r>
            <a:r>
              <a:rPr lang="en-US" sz="1800" dirty="0" err="1"/>
              <a:t>inteligencia</a:t>
            </a:r>
            <a:r>
              <a:rPr lang="en-US" sz="1800" dirty="0"/>
              <a:t> artificial, 2024</a:t>
            </a:r>
          </a:p>
        </p:txBody>
      </p:sp>
    </p:spTree>
    <p:extLst>
      <p:ext uri="{BB962C8B-B14F-4D97-AF65-F5344CB8AC3E}">
        <p14:creationId xmlns:p14="http://schemas.microsoft.com/office/powerpoint/2010/main" val="3609237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ADCD34-B805-4D9E-F9E7-702D5226E0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B2F3AF-61F2-7066-2920-E9AEB36D6FFE}"/>
              </a:ext>
            </a:extLst>
          </p:cNvPr>
          <p:cNvPicPr>
            <a:picLocks noChangeAspect="1"/>
          </p:cNvPicPr>
          <p:nvPr/>
        </p:nvPicPr>
        <p:blipFill>
          <a:blip r:embed="rId2"/>
          <a:srcRect t="11225"/>
          <a:stretch/>
        </p:blipFill>
        <p:spPr>
          <a:xfrm>
            <a:off x="0" y="730102"/>
            <a:ext cx="9144000" cy="4413398"/>
          </a:xfrm>
          <a:prstGeom prst="rect">
            <a:avLst/>
          </a:prstGeom>
        </p:spPr>
      </p:pic>
      <p:sp>
        <p:nvSpPr>
          <p:cNvPr id="2" name="Title 1">
            <a:extLst>
              <a:ext uri="{FF2B5EF4-FFF2-40B4-BE49-F238E27FC236}">
                <a16:creationId xmlns:a16="http://schemas.microsoft.com/office/drawing/2014/main" id="{A7D10229-C0FD-A3E9-4E84-D8497EE242C0}"/>
              </a:ext>
            </a:extLst>
          </p:cNvPr>
          <p:cNvSpPr>
            <a:spLocks noGrp="1"/>
          </p:cNvSpPr>
          <p:nvPr>
            <p:ph type="title"/>
          </p:nvPr>
        </p:nvSpPr>
        <p:spPr/>
        <p:txBody>
          <a:bodyPr/>
          <a:lstStyle/>
          <a:p>
            <a:r>
              <a:rPr lang="en-US" dirty="0">
                <a:latin typeface="Verdana"/>
                <a:ea typeface="Verdana"/>
              </a:rPr>
              <a:t>IA vs </a:t>
            </a:r>
            <a:r>
              <a:rPr lang="en-US" err="1">
                <a:latin typeface="Verdana"/>
                <a:ea typeface="Verdana"/>
              </a:rPr>
              <a:t>desempeño</a:t>
            </a:r>
            <a:r>
              <a:rPr lang="en-US" dirty="0">
                <a:latin typeface="Verdana"/>
                <a:ea typeface="Verdana"/>
              </a:rPr>
              <a:t> </a:t>
            </a:r>
            <a:r>
              <a:rPr lang="en-US" err="1">
                <a:latin typeface="Verdana"/>
                <a:ea typeface="Verdana"/>
              </a:rPr>
              <a:t>humano</a:t>
            </a:r>
            <a:r>
              <a:rPr lang="en-US">
                <a:latin typeface="Verdana"/>
                <a:ea typeface="Verdana"/>
              </a:rPr>
              <a:t>🙆‍♂️</a:t>
            </a:r>
            <a:endParaRPr lang="en-US" dirty="0"/>
          </a:p>
        </p:txBody>
      </p:sp>
    </p:spTree>
    <p:extLst>
      <p:ext uri="{BB962C8B-B14F-4D97-AF65-F5344CB8AC3E}">
        <p14:creationId xmlns:p14="http://schemas.microsoft.com/office/powerpoint/2010/main" val="1766092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8B8306-DD60-46F9-45A4-DD913398C56F}"/>
              </a:ext>
            </a:extLst>
          </p:cNvPr>
          <p:cNvPicPr>
            <a:picLocks noChangeAspect="1"/>
          </p:cNvPicPr>
          <p:nvPr/>
        </p:nvPicPr>
        <p:blipFill>
          <a:blip r:embed="rId2"/>
          <a:srcRect l="853" t="24245"/>
          <a:stretch/>
        </p:blipFill>
        <p:spPr>
          <a:xfrm>
            <a:off x="0" y="1325526"/>
            <a:ext cx="9144000" cy="3817974"/>
          </a:xfrm>
          <a:prstGeom prst="rect">
            <a:avLst/>
          </a:prstGeom>
        </p:spPr>
      </p:pic>
      <p:sp>
        <p:nvSpPr>
          <p:cNvPr id="2" name="Title 1">
            <a:extLst>
              <a:ext uri="{FF2B5EF4-FFF2-40B4-BE49-F238E27FC236}">
                <a16:creationId xmlns:a16="http://schemas.microsoft.com/office/drawing/2014/main" id="{3DE70815-9C6C-45DA-EC16-31B9B237E3CD}"/>
              </a:ext>
            </a:extLst>
          </p:cNvPr>
          <p:cNvSpPr>
            <a:spLocks noGrp="1"/>
          </p:cNvSpPr>
          <p:nvPr>
            <p:ph type="title"/>
          </p:nvPr>
        </p:nvSpPr>
        <p:spPr>
          <a:xfrm>
            <a:off x="315433" y="125614"/>
            <a:ext cx="8048846" cy="511780"/>
          </a:xfrm>
        </p:spPr>
        <p:txBody>
          <a:bodyPr/>
          <a:lstStyle/>
          <a:p>
            <a:r>
              <a:rPr lang="es-ES" sz="1600" dirty="0"/>
              <a:t>La IA ahora aprueba pruebas complejas de razonamiento humano</a:t>
            </a:r>
            <a:endParaRPr lang="en-US" sz="1600" dirty="0"/>
          </a:p>
        </p:txBody>
      </p:sp>
      <p:sp>
        <p:nvSpPr>
          <p:cNvPr id="3" name="Text Placeholder 2">
            <a:extLst>
              <a:ext uri="{FF2B5EF4-FFF2-40B4-BE49-F238E27FC236}">
                <a16:creationId xmlns:a16="http://schemas.microsoft.com/office/drawing/2014/main" id="{D0801A40-BAA8-2838-6FF7-B49DB41C590C}"/>
              </a:ext>
            </a:extLst>
          </p:cNvPr>
          <p:cNvSpPr txBox="1">
            <a:spLocks/>
          </p:cNvSpPr>
          <p:nvPr/>
        </p:nvSpPr>
        <p:spPr>
          <a:xfrm>
            <a:off x="315434" y="637394"/>
            <a:ext cx="7736957" cy="822820"/>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ES" sz="1100" dirty="0">
                <a:latin typeface="Verdana" panose="020B0604030504040204" pitchFamily="34" charset="0"/>
                <a:ea typeface="Verdana" panose="020B0604030504040204" pitchFamily="34" charset="0"/>
              </a:rPr>
              <a:t>Las capacidades de la IA se han disparado en solo 5 años, a medida que los modelos han crecido exponencialmente.</a:t>
            </a:r>
          </a:p>
          <a:p>
            <a:pPr marL="285750" indent="-285750">
              <a:buFont typeface="Arial" panose="020B0604020202020204" pitchFamily="34" charset="0"/>
              <a:buChar char="•"/>
            </a:pPr>
            <a:r>
              <a:rPr lang="es-ES" sz="1100" dirty="0">
                <a:latin typeface="Verdana" panose="020B0604030504040204" pitchFamily="34" charset="0"/>
                <a:ea typeface="Verdana" panose="020B0604030504040204" pitchFamily="34" charset="0"/>
              </a:rPr>
              <a:t>Ahora, la IA supera de forma más consistente que los humanos pruebas de alto nivel, incluso aquellas para las que no fue entrenada.</a:t>
            </a:r>
            <a:endParaRPr lang="en-US" sz="11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26729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7638444-0BB3-9329-B9F4-5D4EB68BC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a:extLst>
              <a:ext uri="{FF2B5EF4-FFF2-40B4-BE49-F238E27FC236}">
                <a16:creationId xmlns:a16="http://schemas.microsoft.com/office/drawing/2014/main" id="{9DDDC783-7B94-80F3-7150-D99F5E23B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36" y="652335"/>
            <a:ext cx="3781201" cy="36134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D2BAE512-2EB7-910A-3533-46185E663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214" y="1605258"/>
            <a:ext cx="3979409" cy="170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5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EC3ABE-6173-70F1-565C-FA20F51B653B}"/>
              </a:ext>
            </a:extLst>
          </p:cNvPr>
          <p:cNvPicPr>
            <a:picLocks noChangeAspect="1"/>
          </p:cNvPicPr>
          <p:nvPr/>
        </p:nvPicPr>
        <p:blipFill>
          <a:blip r:embed="rId2"/>
          <a:srcRect t="13148"/>
          <a:stretch/>
        </p:blipFill>
        <p:spPr>
          <a:xfrm>
            <a:off x="0" y="1112874"/>
            <a:ext cx="9144000" cy="4030626"/>
          </a:xfrm>
          <a:prstGeom prst="rect">
            <a:avLst/>
          </a:prstGeom>
        </p:spPr>
      </p:pic>
      <p:sp>
        <p:nvSpPr>
          <p:cNvPr id="2" name="Title 1">
            <a:extLst>
              <a:ext uri="{FF2B5EF4-FFF2-40B4-BE49-F238E27FC236}">
                <a16:creationId xmlns:a16="http://schemas.microsoft.com/office/drawing/2014/main" id="{B2197E65-D7A0-EA54-10C5-2577BF3E44CE}"/>
              </a:ext>
            </a:extLst>
          </p:cNvPr>
          <p:cNvSpPr>
            <a:spLocks noGrp="1"/>
          </p:cNvSpPr>
          <p:nvPr>
            <p:ph type="title"/>
          </p:nvPr>
        </p:nvSpPr>
        <p:spPr>
          <a:xfrm>
            <a:off x="547577" y="352442"/>
            <a:ext cx="8048846" cy="511780"/>
          </a:xfrm>
        </p:spPr>
        <p:txBody>
          <a:bodyPr/>
          <a:lstStyle/>
          <a:p>
            <a:pPr algn="ctr"/>
            <a:r>
              <a:rPr lang="es-ES" sz="1600" dirty="0">
                <a:latin typeface="Verdana"/>
                <a:ea typeface="Verdana"/>
              </a:rPr>
              <a:t>La IA puede potenciar a quienes tienen menos experiencia</a:t>
            </a:r>
            <a:endParaRPr lang="en-US" sz="1600" dirty="0">
              <a:latin typeface="Verdana"/>
              <a:ea typeface="Verdana"/>
            </a:endParaRPr>
          </a:p>
        </p:txBody>
      </p:sp>
    </p:spTree>
    <p:extLst>
      <p:ext uri="{BB962C8B-B14F-4D97-AF65-F5344CB8AC3E}">
        <p14:creationId xmlns:p14="http://schemas.microsoft.com/office/powerpoint/2010/main" val="81320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BC2B060-0718-26D0-99AD-77819D05BE2C}"/>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Imagen 10">
            <a:extLst>
              <a:ext uri="{FF2B5EF4-FFF2-40B4-BE49-F238E27FC236}">
                <a16:creationId xmlns:a16="http://schemas.microsoft.com/office/drawing/2014/main" id="{1D389E5C-5BA0-3ACC-859C-313A81E2F310}"/>
              </a:ext>
            </a:extLst>
          </p:cNvPr>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0777786">
            <a:off x="4597399" y="133350"/>
            <a:ext cx="4876800" cy="4876800"/>
          </a:xfrm>
          <a:prstGeom prst="rect">
            <a:avLst/>
          </a:prstGeom>
        </p:spPr>
      </p:pic>
      <p:sp>
        <p:nvSpPr>
          <p:cNvPr id="2" name="Title 1">
            <a:extLst>
              <a:ext uri="{FF2B5EF4-FFF2-40B4-BE49-F238E27FC236}">
                <a16:creationId xmlns:a16="http://schemas.microsoft.com/office/drawing/2014/main" id="{6C28CE20-F9FE-893C-A928-0F7C877E1027}"/>
              </a:ext>
            </a:extLst>
          </p:cNvPr>
          <p:cNvSpPr>
            <a:spLocks noGrp="1"/>
          </p:cNvSpPr>
          <p:nvPr>
            <p:ph type="title"/>
          </p:nvPr>
        </p:nvSpPr>
        <p:spPr>
          <a:xfrm>
            <a:off x="1004933" y="1526559"/>
            <a:ext cx="7018020" cy="2330861"/>
          </a:xfrm>
        </p:spPr>
        <p:txBody>
          <a:bodyPr/>
          <a:lstStyle/>
          <a:p>
            <a:pPr algn="ctr"/>
            <a:r>
              <a:rPr lang="es-MX" dirty="0">
                <a:latin typeface="Verdana"/>
                <a:ea typeface="Verdana"/>
              </a:rPr>
              <a:t>“Hay décadas en las que nada pasa….​</a:t>
            </a:r>
            <a:br>
              <a:rPr lang="es-MX" dirty="0">
                <a:latin typeface="Verdana"/>
                <a:ea typeface="Verdana"/>
              </a:rPr>
            </a:br>
            <a:br>
              <a:rPr lang="es-MX" dirty="0">
                <a:latin typeface="Verdana"/>
                <a:ea typeface="Verdana"/>
              </a:rPr>
            </a:br>
            <a:r>
              <a:rPr lang="es-MX" dirty="0">
                <a:latin typeface="Verdana"/>
                <a:ea typeface="Verdana"/>
              </a:rPr>
              <a:t>Y hay semanas en las que pasan décadas”</a:t>
            </a:r>
            <a:endParaRPr lang="en-US" dirty="0"/>
          </a:p>
        </p:txBody>
      </p:sp>
    </p:spTree>
    <p:extLst>
      <p:ext uri="{BB962C8B-B14F-4D97-AF65-F5344CB8AC3E}">
        <p14:creationId xmlns:p14="http://schemas.microsoft.com/office/powerpoint/2010/main" val="2450264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C1866D-A8DC-E0D6-0FFB-BBA4BAF4B3BD}"/>
              </a:ext>
            </a:extLst>
          </p:cNvPr>
          <p:cNvPicPr>
            <a:picLocks noChangeAspect="1"/>
          </p:cNvPicPr>
          <p:nvPr/>
        </p:nvPicPr>
        <p:blipFill>
          <a:blip r:embed="rId2"/>
          <a:srcRect t="12868"/>
          <a:stretch/>
        </p:blipFill>
        <p:spPr>
          <a:xfrm>
            <a:off x="0" y="1127051"/>
            <a:ext cx="9144000" cy="4016449"/>
          </a:xfrm>
          <a:prstGeom prst="rect">
            <a:avLst/>
          </a:prstGeom>
        </p:spPr>
      </p:pic>
      <p:sp>
        <p:nvSpPr>
          <p:cNvPr id="2" name="Title 1">
            <a:extLst>
              <a:ext uri="{FF2B5EF4-FFF2-40B4-BE49-F238E27FC236}">
                <a16:creationId xmlns:a16="http://schemas.microsoft.com/office/drawing/2014/main" id="{DB900F42-39B5-03EE-347E-FA5036592627}"/>
              </a:ext>
            </a:extLst>
          </p:cNvPr>
          <p:cNvSpPr txBox="1">
            <a:spLocks/>
          </p:cNvSpPr>
          <p:nvPr/>
        </p:nvSpPr>
        <p:spPr>
          <a:xfrm>
            <a:off x="547577" y="522563"/>
            <a:ext cx="8048846" cy="511780"/>
          </a:xfrm>
          <a:prstGeom prst="rect">
            <a:avLst/>
          </a:prstGeom>
        </p:spPr>
        <p:txBody>
          <a:bodyPr lIns="91440" tIns="45720" rIns="91440" bIns="45720" anchor="t"/>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ES" sz="1600" dirty="0">
                <a:latin typeface="Verdana"/>
                <a:ea typeface="Verdana"/>
              </a:rPr>
              <a:t>La IA no tiene que ser perfecta para ser útil</a:t>
            </a:r>
            <a:endParaRPr lang="en-US" sz="1600" dirty="0"/>
          </a:p>
        </p:txBody>
      </p:sp>
    </p:spTree>
    <p:extLst>
      <p:ext uri="{BB962C8B-B14F-4D97-AF65-F5344CB8AC3E}">
        <p14:creationId xmlns:p14="http://schemas.microsoft.com/office/powerpoint/2010/main" val="9029840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25C8C-D248-1CCD-71AB-15246C69B55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17C2C10C-29BA-D0CA-1B1D-F643BABE3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002AD5C0-D717-E825-C888-A7079A2D7CE1}"/>
              </a:ext>
            </a:extLst>
          </p:cNvPr>
          <p:cNvSpPr txBox="1">
            <a:spLocks/>
          </p:cNvSpPr>
          <p:nvPr/>
        </p:nvSpPr>
        <p:spPr>
          <a:xfrm>
            <a:off x="890034" y="386024"/>
            <a:ext cx="7550444" cy="641790"/>
          </a:xfrm>
          <a:prstGeom prst="rect">
            <a:avLst/>
          </a:prstGeom>
        </p:spPr>
        <p:txBody>
          <a:bodyPr lIns="91440" tIns="45720" rIns="91440" bIns="45720" anchor="t"/>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ES" sz="1600" b="1" dirty="0">
                <a:latin typeface="Verdana"/>
                <a:ea typeface="Verdana"/>
              </a:rPr>
              <a:t>Progreso extraordinario en 2024: </a:t>
            </a:r>
            <a:r>
              <a:rPr lang="es-ES" sz="1600" dirty="0">
                <a:latin typeface="Verdana"/>
                <a:ea typeface="Verdana"/>
              </a:rPr>
              <a:t>Combinación de IA generativa </a:t>
            </a:r>
            <a:r>
              <a:rPr lang="es-ES" sz="1600">
                <a:latin typeface="Verdana"/>
                <a:ea typeface="Verdana"/>
              </a:rPr>
              <a:t>con otros métodos de aprendizaje automático (ML)💹</a:t>
            </a:r>
            <a:endParaRPr lang="en-US" sz="2400" dirty="0"/>
          </a:p>
        </p:txBody>
      </p:sp>
      <p:sp>
        <p:nvSpPr>
          <p:cNvPr id="12" name="Text Placeholder 2">
            <a:extLst>
              <a:ext uri="{FF2B5EF4-FFF2-40B4-BE49-F238E27FC236}">
                <a16:creationId xmlns:a16="http://schemas.microsoft.com/office/drawing/2014/main" id="{FABC2837-3B57-1B45-4E95-B88A1E39C490}"/>
              </a:ext>
            </a:extLst>
          </p:cNvPr>
          <p:cNvSpPr txBox="1">
            <a:spLocks/>
          </p:cNvSpPr>
          <p:nvPr/>
        </p:nvSpPr>
        <p:spPr>
          <a:xfrm>
            <a:off x="1665767" y="1413838"/>
            <a:ext cx="6399027" cy="3183239"/>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400" b="1" dirty="0">
                <a:latin typeface="Verdana" panose="020B0604030504040204" pitchFamily="34" charset="0"/>
                <a:ea typeface="Verdana" panose="020B0604030504040204" pitchFamily="34" charset="0"/>
              </a:rPr>
              <a:t>Matemáticas:</a:t>
            </a:r>
            <a:endParaRPr lang="es-ES" sz="1400" dirty="0">
              <a:latin typeface="Verdana" panose="020B0604030504040204" pitchFamily="34" charset="0"/>
              <a:ea typeface="Verdana" panose="020B0604030504040204" pitchFamily="34" charset="0"/>
            </a:endParaRPr>
          </a:p>
          <a:p>
            <a:pPr>
              <a:buFont typeface="Arial" panose="020B0604020202020204" pitchFamily="34" charset="0"/>
              <a:buChar char="•"/>
            </a:pPr>
            <a:r>
              <a:rPr lang="es-ES" sz="1400" dirty="0">
                <a:latin typeface="Verdana" panose="020B0604030504040204" pitchFamily="34" charset="0"/>
                <a:ea typeface="Verdana" panose="020B0604030504040204" pitchFamily="34" charset="0"/>
              </a:rPr>
              <a:t>AI </a:t>
            </a:r>
            <a:r>
              <a:rPr lang="es-ES" sz="1400" dirty="0" err="1">
                <a:latin typeface="Verdana" panose="020B0604030504040204" pitchFamily="34" charset="0"/>
                <a:ea typeface="Verdana" panose="020B0604030504040204" pitchFamily="34" charset="0"/>
              </a:rPr>
              <a:t>Geometry</a:t>
            </a:r>
            <a:r>
              <a:rPr lang="es-ES" sz="1400" dirty="0">
                <a:latin typeface="Verdana" panose="020B0604030504040204" pitchFamily="34" charset="0"/>
                <a:ea typeface="Verdana" panose="020B0604030504040204" pitchFamily="34" charset="0"/>
              </a:rPr>
              <a:t> ha alcanzado el nivel de medalla de oro en la Olimpiada Internacional de Matemáticas (IMO).</a:t>
            </a:r>
          </a:p>
          <a:p>
            <a:pPr>
              <a:buFont typeface="Arial" panose="020B0604020202020204" pitchFamily="34" charset="0"/>
              <a:buChar char="•"/>
            </a:pPr>
            <a:r>
              <a:rPr lang="es-ES" sz="1400" dirty="0">
                <a:latin typeface="Verdana" panose="020B0604030504040204" pitchFamily="34" charset="0"/>
                <a:ea typeface="Verdana" panose="020B0604030504040204" pitchFamily="34" charset="0"/>
              </a:rPr>
              <a:t>Resultados:</a:t>
            </a:r>
          </a:p>
          <a:p>
            <a:pPr marL="742950" lvl="1" indent="-285750">
              <a:buFont typeface="Arial" panose="020B0604020202020204" pitchFamily="34" charset="0"/>
              <a:buChar char="•"/>
            </a:pPr>
            <a:r>
              <a:rPr lang="es-ES" sz="1400" dirty="0">
                <a:latin typeface="Verdana" panose="020B0604030504040204" pitchFamily="34" charset="0"/>
                <a:ea typeface="Verdana" panose="020B0604030504040204" pitchFamily="34" charset="0"/>
              </a:rPr>
              <a:t>GPT-4: 0%</a:t>
            </a:r>
          </a:p>
          <a:p>
            <a:pPr marL="742950" lvl="1" indent="-285750">
              <a:buFont typeface="Arial" panose="020B0604020202020204" pitchFamily="34" charset="0"/>
              <a:buChar char="•"/>
            </a:pPr>
            <a:r>
              <a:rPr lang="es-ES" sz="1400" dirty="0" err="1">
                <a:latin typeface="Verdana" panose="020B0604030504040204" pitchFamily="34" charset="0"/>
                <a:ea typeface="Verdana" panose="020B0604030504040204" pitchFamily="34" charset="0"/>
              </a:rPr>
              <a:t>AlphaGeometry</a:t>
            </a:r>
            <a:r>
              <a:rPr lang="es-ES" sz="1400" dirty="0">
                <a:latin typeface="Verdana" panose="020B0604030504040204" pitchFamily="34" charset="0"/>
                <a:ea typeface="Verdana" panose="020B0604030504040204" pitchFamily="34" charset="0"/>
              </a:rPr>
              <a:t>: 83%</a:t>
            </a:r>
          </a:p>
          <a:p>
            <a:pPr marL="742950" lvl="1" indent="-285750">
              <a:buFont typeface="Arial" panose="020B0604020202020204" pitchFamily="34" charset="0"/>
              <a:buChar char="•"/>
            </a:pPr>
            <a:r>
              <a:rPr lang="es-ES" sz="1400" dirty="0">
                <a:latin typeface="Verdana" panose="020B0604030504040204" pitchFamily="34" charset="0"/>
                <a:ea typeface="Verdana" panose="020B0604030504040204" pitchFamily="34" charset="0"/>
              </a:rPr>
              <a:t>Humanos (Medalla de Oro): 86%</a:t>
            </a:r>
          </a:p>
          <a:p>
            <a:pPr marL="742950" lvl="1" indent="-285750">
              <a:buFont typeface="Arial" panose="020B0604020202020204" pitchFamily="34" charset="0"/>
              <a:buChar char="•"/>
            </a:pPr>
            <a:r>
              <a:rPr lang="es-ES" sz="1400" dirty="0">
                <a:latin typeface="Verdana" panose="020B0604030504040204" pitchFamily="34" charset="0"/>
                <a:ea typeface="Verdana" panose="020B0604030504040204" pitchFamily="34" charset="0"/>
              </a:rPr>
              <a:t>Humanos (Medalla de Plata): 76%</a:t>
            </a:r>
          </a:p>
          <a:p>
            <a:pPr marL="742950" lvl="1" indent="-285750">
              <a:buFont typeface="Arial" panose="020B0604020202020204" pitchFamily="34" charset="0"/>
              <a:buChar char="•"/>
            </a:pPr>
            <a:endParaRPr lang="es-ES" sz="1400" dirty="0">
              <a:latin typeface="Verdana" panose="020B0604030504040204" pitchFamily="34" charset="0"/>
              <a:ea typeface="Verdana" panose="020B0604030504040204" pitchFamily="34" charset="0"/>
            </a:endParaRPr>
          </a:p>
          <a:p>
            <a:r>
              <a:rPr lang="es-ES" sz="1400" b="1" dirty="0">
                <a:latin typeface="Verdana" panose="020B0604030504040204" pitchFamily="34" charset="0"/>
                <a:ea typeface="Verdana" panose="020B0604030504040204" pitchFamily="34" charset="0"/>
              </a:rPr>
              <a:t>Química estructural (plegamiento de proteínas):</a:t>
            </a:r>
            <a:endParaRPr lang="es-ES" sz="1400" dirty="0">
              <a:latin typeface="Verdana" panose="020B0604030504040204" pitchFamily="34" charset="0"/>
              <a:ea typeface="Verdana" panose="020B0604030504040204" pitchFamily="34" charset="0"/>
            </a:endParaRPr>
          </a:p>
          <a:p>
            <a:pPr>
              <a:buFont typeface="Arial" panose="020B0604020202020204" pitchFamily="34" charset="0"/>
              <a:buChar char="•"/>
            </a:pPr>
            <a:r>
              <a:rPr lang="es-ES" sz="1400" dirty="0">
                <a:latin typeface="Verdana" panose="020B0604030504040204" pitchFamily="34" charset="0"/>
                <a:ea typeface="Verdana" panose="020B0604030504040204" pitchFamily="34" charset="0"/>
              </a:rPr>
              <a:t>La IA descubrió dos antibióticos antes de 2024.</a:t>
            </a:r>
          </a:p>
          <a:p>
            <a:pPr>
              <a:buFont typeface="Arial" panose="020B0604020202020204" pitchFamily="34" charset="0"/>
              <a:buChar char="•"/>
            </a:pPr>
            <a:r>
              <a:rPr lang="es-ES" sz="1400" dirty="0" err="1">
                <a:latin typeface="Verdana" panose="020B0604030504040204" pitchFamily="34" charset="0"/>
                <a:ea typeface="Verdana" panose="020B0604030504040204" pitchFamily="34" charset="0"/>
              </a:rPr>
              <a:t>SyntheMol</a:t>
            </a:r>
            <a:r>
              <a:rPr lang="es-ES" sz="1400" dirty="0">
                <a:latin typeface="Verdana" panose="020B0604030504040204" pitchFamily="34" charset="0"/>
                <a:ea typeface="Verdana" panose="020B0604030504040204" pitchFamily="34" charset="0"/>
              </a:rPr>
              <a:t> exploró </a:t>
            </a:r>
            <a:r>
              <a:rPr lang="es-ES" sz="1400" b="1" dirty="0">
                <a:latin typeface="Verdana" panose="020B0604030504040204" pitchFamily="34" charset="0"/>
                <a:ea typeface="Verdana" panose="020B0604030504040204" pitchFamily="34" charset="0"/>
              </a:rPr>
              <a:t>30 mil millones</a:t>
            </a:r>
            <a:r>
              <a:rPr lang="es-ES" sz="1400" dirty="0">
                <a:latin typeface="Verdana" panose="020B0604030504040204" pitchFamily="34" charset="0"/>
                <a:ea typeface="Verdana" panose="020B0604030504040204" pitchFamily="34" charset="0"/>
              </a:rPr>
              <a:t> de moléculas posibles, propuso </a:t>
            </a:r>
            <a:r>
              <a:rPr lang="es-ES" sz="1400" b="1" dirty="0">
                <a:latin typeface="Verdana" panose="020B0604030504040204" pitchFamily="34" charset="0"/>
                <a:ea typeface="Verdana" panose="020B0604030504040204" pitchFamily="34" charset="0"/>
              </a:rPr>
              <a:t>58</a:t>
            </a:r>
            <a:r>
              <a:rPr lang="es-ES" sz="1400" dirty="0">
                <a:latin typeface="Verdana" panose="020B0604030504040204" pitchFamily="34" charset="0"/>
                <a:ea typeface="Verdana" panose="020B0604030504040204" pitchFamily="34" charset="0"/>
              </a:rPr>
              <a:t>, de las cuales </a:t>
            </a:r>
            <a:r>
              <a:rPr lang="es-ES" sz="1400" b="1" dirty="0">
                <a:latin typeface="Verdana" panose="020B0604030504040204" pitchFamily="34" charset="0"/>
                <a:ea typeface="Verdana" panose="020B0604030504040204" pitchFamily="34" charset="0"/>
              </a:rPr>
              <a:t>6</a:t>
            </a:r>
            <a:r>
              <a:rPr lang="es-ES" sz="1400" dirty="0">
                <a:latin typeface="Verdana" panose="020B0604030504040204" pitchFamily="34" charset="0"/>
                <a:ea typeface="Verdana" panose="020B0604030504040204" pitchFamily="34" charset="0"/>
              </a:rPr>
              <a:t> fueron validadas en experimentos de laboratorio.</a:t>
            </a:r>
          </a:p>
          <a:p>
            <a:endParaRPr lang="es-ES"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30469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F0F9DE-67F6-3B7E-0DA3-4C5E41959288}"/>
              </a:ext>
            </a:extLst>
          </p:cNvPr>
          <p:cNvPicPr>
            <a:picLocks noChangeAspect="1"/>
          </p:cNvPicPr>
          <p:nvPr/>
        </p:nvPicPr>
        <p:blipFill>
          <a:blip r:embed="rId2"/>
          <a:srcRect t="13024"/>
          <a:stretch/>
        </p:blipFill>
        <p:spPr>
          <a:xfrm>
            <a:off x="0" y="1077433"/>
            <a:ext cx="9144000" cy="4066067"/>
          </a:xfrm>
          <a:prstGeom prst="rect">
            <a:avLst/>
          </a:prstGeom>
        </p:spPr>
      </p:pic>
      <p:sp>
        <p:nvSpPr>
          <p:cNvPr id="2" name="Title 1">
            <a:extLst>
              <a:ext uri="{FF2B5EF4-FFF2-40B4-BE49-F238E27FC236}">
                <a16:creationId xmlns:a16="http://schemas.microsoft.com/office/drawing/2014/main" id="{B3C343FB-CBB1-4879-D587-2E849A9F104B}"/>
              </a:ext>
            </a:extLst>
          </p:cNvPr>
          <p:cNvSpPr txBox="1">
            <a:spLocks/>
          </p:cNvSpPr>
          <p:nvPr/>
        </p:nvSpPr>
        <p:spPr>
          <a:xfrm>
            <a:off x="547577" y="522563"/>
            <a:ext cx="8048846" cy="511780"/>
          </a:xfrm>
          <a:prstGeom prst="rect">
            <a:avLst/>
          </a:prstGeom>
        </p:spPr>
        <p:txBody>
          <a:bodyPr/>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ES" sz="1600" dirty="0"/>
              <a:t>Los agentes ofrecen soluciones... a un costo</a:t>
            </a:r>
            <a:endParaRPr lang="en-US" sz="1600" dirty="0"/>
          </a:p>
        </p:txBody>
      </p:sp>
    </p:spTree>
    <p:extLst>
      <p:ext uri="{BB962C8B-B14F-4D97-AF65-F5344CB8AC3E}">
        <p14:creationId xmlns:p14="http://schemas.microsoft.com/office/powerpoint/2010/main" val="1780535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334FA1-C292-D560-0F30-2E6D8B7FD570}"/>
              </a:ext>
            </a:extLst>
          </p:cNvPr>
          <p:cNvPicPr>
            <a:picLocks noChangeAspect="1"/>
          </p:cNvPicPr>
          <p:nvPr/>
        </p:nvPicPr>
        <p:blipFill>
          <a:blip r:embed="rId2"/>
          <a:srcRect t="14219"/>
          <a:stretch/>
        </p:blipFill>
        <p:spPr>
          <a:xfrm>
            <a:off x="0" y="878957"/>
            <a:ext cx="9144000" cy="4058269"/>
          </a:xfrm>
          <a:prstGeom prst="rect">
            <a:avLst/>
          </a:prstGeom>
        </p:spPr>
      </p:pic>
      <p:sp>
        <p:nvSpPr>
          <p:cNvPr id="2" name="Title 1">
            <a:extLst>
              <a:ext uri="{FF2B5EF4-FFF2-40B4-BE49-F238E27FC236}">
                <a16:creationId xmlns:a16="http://schemas.microsoft.com/office/drawing/2014/main" id="{BE27ED12-E631-B340-19B2-A959CAA2330E}"/>
              </a:ext>
            </a:extLst>
          </p:cNvPr>
          <p:cNvSpPr txBox="1">
            <a:spLocks/>
          </p:cNvSpPr>
          <p:nvPr/>
        </p:nvSpPr>
        <p:spPr>
          <a:xfrm>
            <a:off x="547577" y="367177"/>
            <a:ext cx="8048846" cy="511780"/>
          </a:xfrm>
          <a:prstGeom prst="rect">
            <a:avLst/>
          </a:prstGeom>
        </p:spPr>
        <p:txBody>
          <a:bodyPr lIns="91440" tIns="45720" rIns="91440" bIns="45720" anchor="t"/>
          <a:lstStyle>
            <a:lvl1pPr algn="l" defTabSz="685800" rtl="0" eaLnBrk="1" latinLnBrk="0" hangingPunct="1">
              <a:lnSpc>
                <a:spcPct val="90000"/>
              </a:lnSpc>
              <a:spcBef>
                <a:spcPct val="0"/>
              </a:spcBef>
              <a:buNone/>
              <a:defRPr sz="2800" b="1" kern="1200">
                <a:solidFill>
                  <a:srgbClr val="24397F"/>
                </a:solidFill>
                <a:latin typeface="Verdana" panose="020B0604030504040204" pitchFamily="34" charset="0"/>
                <a:ea typeface="Verdana" panose="020B0604030504040204" pitchFamily="34" charset="0"/>
                <a:cs typeface="+mj-cs"/>
              </a:defRPr>
            </a:lvl1pPr>
          </a:lstStyle>
          <a:p>
            <a:pPr algn="ctr"/>
            <a:r>
              <a:rPr lang="es-ES" sz="1800" dirty="0">
                <a:latin typeface="Verdana"/>
                <a:ea typeface="Verdana"/>
              </a:rPr>
              <a:t>Están surgiendo nuevos trabajos relacionados con IA</a:t>
            </a:r>
            <a:endParaRPr lang="en-US" sz="1800" dirty="0"/>
          </a:p>
        </p:txBody>
      </p:sp>
    </p:spTree>
    <p:extLst>
      <p:ext uri="{BB962C8B-B14F-4D97-AF65-F5344CB8AC3E}">
        <p14:creationId xmlns:p14="http://schemas.microsoft.com/office/powerpoint/2010/main" val="2725014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321-E6CB-2F0E-127C-BE6F55428BA9}"/>
              </a:ext>
            </a:extLst>
          </p:cNvPr>
          <p:cNvSpPr>
            <a:spLocks noGrp="1"/>
          </p:cNvSpPr>
          <p:nvPr>
            <p:ph type="title"/>
          </p:nvPr>
        </p:nvSpPr>
        <p:spPr>
          <a:xfrm>
            <a:off x="186690" y="275028"/>
            <a:ext cx="8770620" cy="545434"/>
          </a:xfrm>
        </p:spPr>
        <p:txBody>
          <a:bodyPr/>
          <a:lstStyle/>
          <a:p>
            <a:r>
              <a:rPr lang="en-US" sz="2800" dirty="0"/>
              <a:t>Valor actual de la IA</a:t>
            </a:r>
          </a:p>
        </p:txBody>
      </p:sp>
      <p:sp>
        <p:nvSpPr>
          <p:cNvPr id="3" name="Text Placeholder 2">
            <a:extLst>
              <a:ext uri="{FF2B5EF4-FFF2-40B4-BE49-F238E27FC236}">
                <a16:creationId xmlns:a16="http://schemas.microsoft.com/office/drawing/2014/main" id="{79FD1879-197A-ADE4-89BD-8DAD62088A63}"/>
              </a:ext>
            </a:extLst>
          </p:cNvPr>
          <p:cNvSpPr txBox="1">
            <a:spLocks/>
          </p:cNvSpPr>
          <p:nvPr/>
        </p:nvSpPr>
        <p:spPr>
          <a:xfrm>
            <a:off x="1336158" y="960441"/>
            <a:ext cx="6471683" cy="4328877"/>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1200" dirty="0">
                <a:latin typeface="Verdana" panose="020B0604030504040204" pitchFamily="34" charset="0"/>
                <a:ea typeface="Verdana" panose="020B0604030504040204" pitchFamily="34" charset="0"/>
              </a:rPr>
              <a:t>La mayor parte proviene de métodos de IA no generativa.</a:t>
            </a:r>
          </a:p>
          <a:p>
            <a:endParaRPr lang="es-CO" sz="1200" dirty="0">
              <a:latin typeface="Verdana" panose="020B0604030504040204" pitchFamily="34" charset="0"/>
              <a:ea typeface="Verdana" panose="020B0604030504040204" pitchFamily="34" charset="0"/>
            </a:endParaRPr>
          </a:p>
          <a:p>
            <a:r>
              <a:rPr lang="es-ES" sz="1200" b="1" dirty="0">
                <a:latin typeface="Verdana" panose="020B0604030504040204" pitchFamily="34" charset="0"/>
                <a:ea typeface="Verdana" panose="020B0604030504040204" pitchFamily="34" charset="0"/>
              </a:rPr>
              <a:t>Limitaciones de los LLM (</a:t>
            </a:r>
            <a:r>
              <a:rPr lang="es-ES" sz="1200" b="1" dirty="0" err="1">
                <a:latin typeface="Verdana" panose="020B0604030504040204" pitchFamily="34" charset="0"/>
                <a:ea typeface="Verdana" panose="020B0604030504040204" pitchFamily="34" charset="0"/>
              </a:rPr>
              <a:t>Large</a:t>
            </a:r>
            <a:r>
              <a:rPr lang="es-ES" sz="1200" b="1" dirty="0">
                <a:latin typeface="Verdana" panose="020B0604030504040204" pitchFamily="34" charset="0"/>
                <a:ea typeface="Verdana" panose="020B0604030504040204" pitchFamily="34" charset="0"/>
              </a:rPr>
              <a:t> </a:t>
            </a:r>
            <a:r>
              <a:rPr lang="es-ES" sz="1200" b="1" dirty="0" err="1">
                <a:latin typeface="Verdana" panose="020B0604030504040204" pitchFamily="34" charset="0"/>
                <a:ea typeface="Verdana" panose="020B0604030504040204" pitchFamily="34" charset="0"/>
              </a:rPr>
              <a:t>Language</a:t>
            </a:r>
            <a:r>
              <a:rPr lang="es-ES" sz="1200" b="1" dirty="0">
                <a:latin typeface="Verdana" panose="020B0604030504040204" pitchFamily="34" charset="0"/>
                <a:ea typeface="Verdana" panose="020B0604030504040204" pitchFamily="34" charset="0"/>
              </a:rPr>
              <a:t> </a:t>
            </a:r>
            <a:r>
              <a:rPr lang="es-ES" sz="1200" b="1" dirty="0" err="1">
                <a:latin typeface="Verdana" panose="020B0604030504040204" pitchFamily="34" charset="0"/>
                <a:ea typeface="Verdana" panose="020B0604030504040204" pitchFamily="34" charset="0"/>
              </a:rPr>
              <a:t>Models</a:t>
            </a:r>
            <a:r>
              <a:rPr lang="es-ES" sz="1200" b="1" dirty="0">
                <a:latin typeface="Verdana" panose="020B0604030504040204" pitchFamily="34" charset="0"/>
                <a:ea typeface="Verdana" panose="020B0604030504040204" pitchFamily="34" charset="0"/>
              </a:rPr>
              <a:t>):</a:t>
            </a:r>
            <a:endParaRPr lang="es-ES" sz="1200" dirty="0">
              <a:latin typeface="Verdana" panose="020B0604030504040204" pitchFamily="34" charset="0"/>
              <a:ea typeface="Verdana" panose="020B0604030504040204" pitchFamily="34" charset="0"/>
            </a:endParaRPr>
          </a:p>
          <a:p>
            <a:pPr lvl="1">
              <a:buFont typeface="Arial" panose="020B0604020202020204" pitchFamily="34" charset="0"/>
              <a:buChar char="•"/>
            </a:pPr>
            <a:r>
              <a:rPr lang="es-ES" sz="1200" dirty="0">
                <a:latin typeface="Verdana" panose="020B0604030504040204" pitchFamily="34" charset="0"/>
                <a:ea typeface="Verdana" panose="020B0604030504040204" pitchFamily="34" charset="0"/>
              </a:rPr>
              <a:t>Dificultad para planificar más de unos pocos pasos.</a:t>
            </a:r>
          </a:p>
          <a:p>
            <a:pPr lvl="1">
              <a:buFont typeface="Arial" panose="020B0604020202020204" pitchFamily="34" charset="0"/>
              <a:buChar char="•"/>
            </a:pPr>
            <a:r>
              <a:rPr lang="es-ES" sz="1200" dirty="0">
                <a:latin typeface="Verdana" panose="020B0604030504040204" pitchFamily="34" charset="0"/>
                <a:ea typeface="Verdana" panose="020B0604030504040204" pitchFamily="34" charset="0"/>
              </a:rPr>
              <a:t>Son malos en matemáticas.</a:t>
            </a:r>
          </a:p>
          <a:p>
            <a:pPr lvl="1">
              <a:buFont typeface="Arial" panose="020B0604020202020204" pitchFamily="34" charset="0"/>
              <a:buChar char="•"/>
            </a:pPr>
            <a:r>
              <a:rPr lang="es-ES" sz="1200" dirty="0">
                <a:latin typeface="Verdana" panose="020B0604030504040204" pitchFamily="34" charset="0"/>
                <a:ea typeface="Verdana" panose="020B0604030504040204" pitchFamily="34" charset="0"/>
              </a:rPr>
              <a:t>Se usan como asistentes para codificación, pero no como trabajadores remotos autónomos.</a:t>
            </a:r>
          </a:p>
          <a:p>
            <a:r>
              <a:rPr lang="es-ES" sz="1200" b="1" dirty="0">
                <a:latin typeface="Verdana" panose="020B0604030504040204" pitchFamily="34" charset="0"/>
                <a:ea typeface="Verdana" panose="020B0604030504040204" pitchFamily="34" charset="0"/>
              </a:rPr>
              <a:t>Impacto en la comercialización:</a:t>
            </a:r>
            <a:endParaRPr lang="es-ES" sz="1200" dirty="0">
              <a:latin typeface="Verdana" panose="020B0604030504040204" pitchFamily="34" charset="0"/>
              <a:ea typeface="Verdana" panose="020B0604030504040204" pitchFamily="34" charset="0"/>
            </a:endParaRPr>
          </a:p>
          <a:p>
            <a:pPr lvl="1">
              <a:buFont typeface="Arial" panose="020B0604020202020204" pitchFamily="34" charset="0"/>
              <a:buChar char="•"/>
            </a:pPr>
            <a:r>
              <a:rPr lang="es-ES" sz="1200" dirty="0">
                <a:latin typeface="Verdana" panose="020B0604030504040204" pitchFamily="34" charset="0"/>
                <a:ea typeface="Verdana" panose="020B0604030504040204" pitchFamily="34" charset="0"/>
              </a:rPr>
              <a:t>La dificultad para planificar ha desacelerado la adopción comercial respecto a lo esperado hace un año.</a:t>
            </a:r>
          </a:p>
          <a:p>
            <a:pPr lvl="1">
              <a:buFont typeface="Arial" panose="020B0604020202020204" pitchFamily="34" charset="0"/>
              <a:buChar char="•"/>
            </a:pPr>
            <a:r>
              <a:rPr lang="es-ES" sz="1200" dirty="0">
                <a:latin typeface="Verdana" panose="020B0604030504040204" pitchFamily="34" charset="0"/>
                <a:ea typeface="Verdana" panose="020B0604030504040204" pitchFamily="34" charset="0"/>
              </a:rPr>
              <a:t>Se esperaba combinar LLM con herramientas para crear flujos de trabajo autónomos, pero actualmente los LLM son malos agentes.</a:t>
            </a:r>
          </a:p>
          <a:p>
            <a:r>
              <a:rPr lang="es-ES" sz="1200" b="1" dirty="0">
                <a:latin typeface="Verdana" panose="020B0604030504040204" pitchFamily="34" charset="0"/>
                <a:ea typeface="Verdana" panose="020B0604030504040204" pitchFamily="34" charset="0"/>
              </a:rPr>
              <a:t>Requisitos para completar tareas complejas hoy:</a:t>
            </a:r>
            <a:endParaRPr lang="es-ES" sz="1200" dirty="0">
              <a:latin typeface="Verdana" panose="020B0604030504040204" pitchFamily="34" charset="0"/>
              <a:ea typeface="Verdana" panose="020B0604030504040204" pitchFamily="34" charset="0"/>
            </a:endParaRPr>
          </a:p>
          <a:p>
            <a:pPr lvl="1">
              <a:buFont typeface="Arial" panose="020B0604020202020204" pitchFamily="34" charset="0"/>
              <a:buChar char="•"/>
            </a:pPr>
            <a:r>
              <a:rPr lang="es-ES" sz="1200" dirty="0">
                <a:latin typeface="Verdana" panose="020B0604030504040204" pitchFamily="34" charset="0"/>
                <a:ea typeface="Verdana" panose="020B0604030504040204" pitchFamily="34" charset="0"/>
              </a:rPr>
              <a:t>Alta inversión de experiencia científica y capital.</a:t>
            </a:r>
          </a:p>
          <a:p>
            <a:pPr lvl="1">
              <a:buFont typeface="Arial" panose="020B0604020202020204" pitchFamily="34" charset="0"/>
              <a:buChar char="•"/>
            </a:pPr>
            <a:r>
              <a:rPr lang="es-ES" sz="1200" dirty="0">
                <a:latin typeface="Verdana" panose="020B0604030504040204" pitchFamily="34" charset="0"/>
                <a:ea typeface="Verdana" panose="020B0604030504040204" pitchFamily="34" charset="0"/>
              </a:rPr>
              <a:t>Bucle cerrado de pruebas y validación, como en matemáticas.</a:t>
            </a:r>
          </a:p>
          <a:p>
            <a:r>
              <a:rPr lang="es-ES" sz="1200" b="1" dirty="0">
                <a:latin typeface="Verdana" panose="020B0604030504040204" pitchFamily="34" charset="0"/>
                <a:ea typeface="Verdana" panose="020B0604030504040204" pitchFamily="34" charset="0"/>
              </a:rPr>
              <a:t>Soluciones para estas limitaciones:</a:t>
            </a:r>
            <a:endParaRPr lang="es-ES" sz="1200" dirty="0">
              <a:latin typeface="Verdana" panose="020B0604030504040204" pitchFamily="34" charset="0"/>
              <a:ea typeface="Verdana" panose="020B0604030504040204" pitchFamily="34" charset="0"/>
            </a:endParaRPr>
          </a:p>
          <a:p>
            <a:pPr lvl="1">
              <a:buFont typeface="Arial" panose="020B0604020202020204" pitchFamily="34" charset="0"/>
              <a:buChar char="•"/>
            </a:pPr>
            <a:r>
              <a:rPr lang="es-ES" sz="1200" dirty="0">
                <a:latin typeface="Verdana" panose="020B0604030504040204" pitchFamily="34" charset="0"/>
                <a:ea typeface="Verdana" panose="020B0604030504040204" pitchFamily="34" charset="0"/>
              </a:rPr>
              <a:t>Escalar con más capacidad de cómputo y datos (aunque hay una barrera de datos).</a:t>
            </a:r>
          </a:p>
          <a:p>
            <a:pPr lvl="1">
              <a:buFont typeface="Arial" panose="020B0604020202020204" pitchFamily="34" charset="0"/>
              <a:buChar char="•"/>
            </a:pPr>
            <a:r>
              <a:rPr lang="es-ES" sz="1200" dirty="0">
                <a:latin typeface="Verdana" panose="020B0604030504040204" pitchFamily="34" charset="0"/>
                <a:ea typeface="Verdana" panose="020B0604030504040204" pitchFamily="34" charset="0"/>
              </a:rPr>
              <a:t>Mejoras algorítmicas para aumentar el comportamiento autónomo (</a:t>
            </a:r>
            <a:r>
              <a:rPr lang="es-ES" sz="1200" dirty="0" err="1">
                <a:latin typeface="Verdana" panose="020B0604030504040204" pitchFamily="34" charset="0"/>
                <a:ea typeface="Verdana" panose="020B0604030504040204" pitchFamily="34" charset="0"/>
              </a:rPr>
              <a:t>agéntico</a:t>
            </a:r>
            <a:r>
              <a:rPr lang="es-ES" sz="1200" dirty="0">
                <a:latin typeface="Verdana" panose="020B0604030504040204" pitchFamily="34" charset="0"/>
                <a:ea typeface="Verdana" panose="020B0604030504040204" pitchFamily="34" charset="0"/>
              </a:rPr>
              <a:t>) de los LLM.</a:t>
            </a:r>
          </a:p>
          <a:p>
            <a:endParaRPr lang="es-ES"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26495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1E4F1-92DD-B740-664D-B6E74841896B}"/>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EDE1A80F-BB6E-390F-2739-CDE7450F3BE2}"/>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E4EC5346-8C65-82F9-D9F0-46B7009BE5CD}"/>
              </a:ext>
            </a:extLst>
          </p:cNvPr>
          <p:cNvSpPr>
            <a:spLocks noGrp="1"/>
          </p:cNvSpPr>
          <p:nvPr>
            <p:ph type="title"/>
          </p:nvPr>
        </p:nvSpPr>
        <p:spPr>
          <a:xfrm>
            <a:off x="182564" y="-521111"/>
            <a:ext cx="4760595" cy="1524000"/>
          </a:xfrm>
        </p:spPr>
        <p:txBody>
          <a:bodyPr/>
          <a:lstStyle/>
          <a:p>
            <a:r>
              <a:rPr lang="es-ES">
                <a:latin typeface="Verdana"/>
                <a:ea typeface="Verdana"/>
              </a:rPr>
              <a:t>IA en el futuro🕤</a:t>
            </a:r>
            <a:endParaRPr lang="en-US" dirty="0"/>
          </a:p>
        </p:txBody>
      </p:sp>
      <p:sp>
        <p:nvSpPr>
          <p:cNvPr id="3" name="Text Placeholder 2">
            <a:extLst>
              <a:ext uri="{FF2B5EF4-FFF2-40B4-BE49-F238E27FC236}">
                <a16:creationId xmlns:a16="http://schemas.microsoft.com/office/drawing/2014/main" id="{985FC2A9-88B9-0867-845A-B7246746EF91}"/>
              </a:ext>
            </a:extLst>
          </p:cNvPr>
          <p:cNvSpPr>
            <a:spLocks noGrp="1"/>
          </p:cNvSpPr>
          <p:nvPr>
            <p:ph type="body" sz="quarter" idx="10"/>
          </p:nvPr>
        </p:nvSpPr>
        <p:spPr>
          <a:xfrm>
            <a:off x="182248" y="1378862"/>
            <a:ext cx="4760596" cy="2619328"/>
          </a:xfrm>
        </p:spPr>
        <p:txBody>
          <a:bodyPr>
            <a:normAutofit fontScale="55000" lnSpcReduction="20000"/>
          </a:bodyPr>
          <a:lstStyle/>
          <a:p>
            <a:pPr>
              <a:buClr>
                <a:srgbClr val="FFC000"/>
              </a:buClr>
            </a:pPr>
            <a:r>
              <a:rPr lang="en-US" dirty="0"/>
              <a:t>Dos </a:t>
            </a:r>
            <a:r>
              <a:rPr lang="en-US" dirty="0" err="1"/>
              <a:t>posibles</a:t>
            </a:r>
            <a:r>
              <a:rPr lang="en-US" dirty="0"/>
              <a:t> </a:t>
            </a:r>
            <a:r>
              <a:rPr lang="en-US" dirty="0" err="1"/>
              <a:t>caminos</a:t>
            </a:r>
            <a:r>
              <a:rPr lang="en-US" dirty="0"/>
              <a:t>:</a:t>
            </a:r>
          </a:p>
          <a:p>
            <a:r>
              <a:rPr lang="es-ES" b="0" dirty="0"/>
              <a:t>1. Los </a:t>
            </a:r>
            <a:r>
              <a:rPr lang="es-ES" b="0" dirty="0" err="1"/>
              <a:t>LLMs</a:t>
            </a:r>
            <a:r>
              <a:rPr lang="es-ES" b="0" dirty="0"/>
              <a:t> pueden convertirse naturalmente en agentes (desarrollando un comportamiento </a:t>
            </a:r>
            <a:r>
              <a:rPr lang="es-ES" b="0" dirty="0" err="1"/>
              <a:t>agéntico</a:t>
            </a:r>
            <a:r>
              <a:rPr lang="es-ES" b="0" dirty="0"/>
              <a:t> real):</a:t>
            </a:r>
          </a:p>
          <a:p>
            <a:pPr marL="285750" indent="-285750">
              <a:buClr>
                <a:srgbClr val="FFC000"/>
              </a:buClr>
              <a:buFont typeface="Arial" panose="020B0604020202020204" pitchFamily="34" charset="0"/>
              <a:buChar char="•"/>
            </a:pPr>
            <a:r>
              <a:rPr lang="es-ES" b="0" dirty="0"/>
              <a:t>Podrían convertirse en trabajadores remotos autónomos.</a:t>
            </a:r>
          </a:p>
          <a:p>
            <a:pPr marL="285750" indent="-285750">
              <a:buClr>
                <a:srgbClr val="FFC000"/>
              </a:buClr>
              <a:buFont typeface="Arial" panose="020B0604020202020204" pitchFamily="34" charset="0"/>
              <a:buChar char="•"/>
            </a:pPr>
            <a:r>
              <a:rPr lang="es-ES" b="0" dirty="0"/>
              <a:t>Se reducirían drásticamente los recursos necesarios para desplegar IA.</a:t>
            </a:r>
          </a:p>
          <a:p>
            <a:pPr marL="285750" indent="-285750">
              <a:buClr>
                <a:srgbClr val="FFC000"/>
              </a:buClr>
              <a:buFont typeface="Arial" panose="020B0604020202020204" pitchFamily="34" charset="0"/>
              <a:buChar char="•"/>
            </a:pPr>
            <a:r>
              <a:rPr lang="es-ES" b="0" dirty="0"/>
              <a:t>Provocaría una disrupción tecnológica rápida y significativa.</a:t>
            </a:r>
          </a:p>
          <a:p>
            <a:r>
              <a:rPr lang="es-ES" b="0" dirty="0"/>
              <a:t>2. Los </a:t>
            </a:r>
            <a:r>
              <a:rPr lang="es-ES" b="0" dirty="0" err="1"/>
              <a:t>LLMs</a:t>
            </a:r>
            <a:r>
              <a:rPr lang="es-ES" b="0" dirty="0"/>
              <a:t> mejoran lentamente, pero sus limitaciones actuales permanecen:</a:t>
            </a:r>
          </a:p>
          <a:p>
            <a:pPr marL="285750" indent="-285750">
              <a:buClr>
                <a:srgbClr val="FFC000"/>
              </a:buClr>
              <a:buFont typeface="Arial" panose="020B0604020202020204" pitchFamily="34" charset="0"/>
              <a:buChar char="•"/>
            </a:pPr>
            <a:r>
              <a:rPr lang="es-ES" b="0" dirty="0"/>
              <a:t>Su adopción tomaría tiempo y recursos, similar a tecnologías como la electricidad.</a:t>
            </a:r>
          </a:p>
          <a:p>
            <a:pPr marL="285750" indent="-285750">
              <a:buClr>
                <a:srgbClr val="FFC000"/>
              </a:buClr>
              <a:buFont typeface="Arial" panose="020B0604020202020204" pitchFamily="34" charset="0"/>
              <a:buChar char="•"/>
            </a:pPr>
            <a:r>
              <a:rPr lang="es-ES" b="0" dirty="0"/>
              <a:t>Las empresas tendrían que reorganizarse para aprovechar bien la tecnología.</a:t>
            </a:r>
          </a:p>
          <a:p>
            <a:pPr marL="285750" indent="-285750">
              <a:buClr>
                <a:srgbClr val="FFC000"/>
              </a:buClr>
              <a:buFont typeface="Arial" panose="020B0604020202020204" pitchFamily="34" charset="0"/>
              <a:buChar char="•"/>
            </a:pPr>
            <a:r>
              <a:rPr lang="es-ES" b="0" dirty="0"/>
              <a:t>Los aumentos de productividad serían significativos, pero se darían a lo largo del tiempo.</a:t>
            </a:r>
          </a:p>
          <a:p>
            <a:pPr>
              <a:buFont typeface="Arial" panose="020B0604020202020204" pitchFamily="34" charset="0"/>
              <a:buChar char="•"/>
            </a:pPr>
            <a:endParaRPr lang="es-ES" dirty="0"/>
          </a:p>
          <a:p>
            <a:pPr>
              <a:buClr>
                <a:srgbClr val="FFC000"/>
              </a:buClr>
            </a:pPr>
            <a:endParaRPr lang="en-US" dirty="0"/>
          </a:p>
        </p:txBody>
      </p:sp>
      <p:cxnSp>
        <p:nvCxnSpPr>
          <p:cNvPr id="7" name="Conector recto 6">
            <a:extLst>
              <a:ext uri="{FF2B5EF4-FFF2-40B4-BE49-F238E27FC236}">
                <a16:creationId xmlns:a16="http://schemas.microsoft.com/office/drawing/2014/main" id="{6F3579D3-D2E3-CBD5-A051-2F7E2D7D8438}"/>
              </a:ext>
            </a:extLst>
          </p:cNvPr>
          <p:cNvCxnSpPr/>
          <p:nvPr/>
        </p:nvCxnSpPr>
        <p:spPr>
          <a:xfrm>
            <a:off x="182248" y="1145310"/>
            <a:ext cx="47605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Marcador de texto 9">
            <a:extLst>
              <a:ext uri="{FF2B5EF4-FFF2-40B4-BE49-F238E27FC236}">
                <a16:creationId xmlns:a16="http://schemas.microsoft.com/office/drawing/2014/main" id="{569EF314-573B-D765-5BD2-8F9D8D12D576}"/>
              </a:ext>
            </a:extLst>
          </p:cNvPr>
          <p:cNvSpPr>
            <a:spLocks noGrp="1"/>
          </p:cNvSpPr>
          <p:nvPr>
            <p:ph type="body" sz="quarter" idx="11"/>
          </p:nvPr>
        </p:nvSpPr>
        <p:spPr/>
        <p:txBody>
          <a:bodyPr/>
          <a:lstStyle/>
          <a:p>
            <a:endParaRPr lang="es-CO"/>
          </a:p>
        </p:txBody>
      </p:sp>
      <p:pic>
        <p:nvPicPr>
          <p:cNvPr id="6" name="Imagen 5">
            <a:extLst>
              <a:ext uri="{FF2B5EF4-FFF2-40B4-BE49-F238E27FC236}">
                <a16:creationId xmlns:a16="http://schemas.microsoft.com/office/drawing/2014/main" id="{BB3E51C5-AFAC-9930-8186-7BAC5FEE5113}"/>
              </a:ext>
            </a:extLst>
          </p:cNvPr>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264822" y="133350"/>
            <a:ext cx="4876800" cy="4876800"/>
          </a:xfrm>
          <a:prstGeom prst="rect">
            <a:avLst/>
          </a:prstGeom>
        </p:spPr>
      </p:pic>
    </p:spTree>
    <p:extLst>
      <p:ext uri="{BB962C8B-B14F-4D97-AF65-F5344CB8AC3E}">
        <p14:creationId xmlns:p14="http://schemas.microsoft.com/office/powerpoint/2010/main" val="1062282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3E1B-56A5-35E9-154A-F2B5813BDB02}"/>
              </a:ext>
            </a:extLst>
          </p:cNvPr>
          <p:cNvSpPr>
            <a:spLocks noGrp="1"/>
          </p:cNvSpPr>
          <p:nvPr>
            <p:ph type="title"/>
          </p:nvPr>
        </p:nvSpPr>
        <p:spPr>
          <a:xfrm>
            <a:off x="5479310" y="257397"/>
            <a:ext cx="3487479" cy="762000"/>
          </a:xfrm>
        </p:spPr>
        <p:txBody>
          <a:bodyPr/>
          <a:lstStyle/>
          <a:p>
            <a:r>
              <a:rPr lang="es-ES" dirty="0"/>
              <a:t>Agentes de IA</a:t>
            </a:r>
            <a:endParaRPr lang="en-US" dirty="0"/>
          </a:p>
        </p:txBody>
      </p:sp>
      <p:pic>
        <p:nvPicPr>
          <p:cNvPr id="4" name="Imagen 3">
            <a:extLst>
              <a:ext uri="{FF2B5EF4-FFF2-40B4-BE49-F238E27FC236}">
                <a16:creationId xmlns:a16="http://schemas.microsoft.com/office/drawing/2014/main" id="{8A8B5DCD-FC94-D0F5-F5EB-30CBCCE96A4A}"/>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pic>
        <p:nvPicPr>
          <p:cNvPr id="5122" name="Picture 2" descr="Agent Smith: qué es este malware para Android y cómo protegerse - LA NACION">
            <a:extLst>
              <a:ext uri="{FF2B5EF4-FFF2-40B4-BE49-F238E27FC236}">
                <a16:creationId xmlns:a16="http://schemas.microsoft.com/office/drawing/2014/main" id="{4A98A970-1D37-F27C-9135-8F07650F13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966"/>
          <a:stretch/>
        </p:blipFill>
        <p:spPr bwMode="auto">
          <a:xfrm>
            <a:off x="0" y="0"/>
            <a:ext cx="5321743"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AA81C6E-251B-7C15-E38E-A0F8402B810E}"/>
              </a:ext>
            </a:extLst>
          </p:cNvPr>
          <p:cNvSpPr txBox="1">
            <a:spLocks/>
          </p:cNvSpPr>
          <p:nvPr/>
        </p:nvSpPr>
        <p:spPr>
          <a:xfrm>
            <a:off x="5401336" y="1210783"/>
            <a:ext cx="3395334" cy="3375394"/>
          </a:xfrm>
          <a:prstGeom prst="rect">
            <a:avLst/>
          </a:prstGeom>
        </p:spPr>
        <p:txBody>
          <a:bodyPr>
            <a:normAutofit fontScale="92500" lnSpcReduction="20000"/>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a:solidFill>
                  <a:schemeClr val="bg1"/>
                </a:solidFill>
              </a:rPr>
              <a:t>¿Qué es un agente?</a:t>
            </a:r>
            <a:br>
              <a:rPr lang="es-ES" dirty="0">
                <a:solidFill>
                  <a:schemeClr val="bg1"/>
                </a:solidFill>
              </a:rPr>
            </a:br>
            <a:r>
              <a:rPr lang="es-ES" dirty="0">
                <a:solidFill>
                  <a:schemeClr val="bg1"/>
                </a:solidFill>
              </a:rPr>
              <a:t>Las definiciones varían enormemente.</a:t>
            </a:r>
          </a:p>
          <a:p>
            <a:endParaRPr lang="es-ES" dirty="0">
              <a:solidFill>
                <a:schemeClr val="bg1"/>
              </a:solidFill>
            </a:endParaRPr>
          </a:p>
          <a:p>
            <a:r>
              <a:rPr lang="es-ES" dirty="0">
                <a:solidFill>
                  <a:schemeClr val="bg1"/>
                </a:solidFill>
              </a:rPr>
              <a:t>La parte de IA da consejos...</a:t>
            </a:r>
            <a:br>
              <a:rPr lang="es-ES" dirty="0">
                <a:solidFill>
                  <a:schemeClr val="bg1"/>
                </a:solidFill>
              </a:rPr>
            </a:br>
            <a:r>
              <a:rPr lang="es-ES" dirty="0">
                <a:solidFill>
                  <a:schemeClr val="bg1"/>
                </a:solidFill>
              </a:rPr>
              <a:t>La parte </a:t>
            </a:r>
            <a:r>
              <a:rPr lang="es-ES" dirty="0" err="1">
                <a:solidFill>
                  <a:schemeClr val="bg1"/>
                </a:solidFill>
              </a:rPr>
              <a:t>agéntica</a:t>
            </a:r>
            <a:r>
              <a:rPr lang="es-ES" dirty="0">
                <a:solidFill>
                  <a:schemeClr val="bg1"/>
                </a:solidFill>
              </a:rPr>
              <a:t> los sigue.</a:t>
            </a:r>
          </a:p>
          <a:p>
            <a:endParaRPr lang="es-ES" dirty="0">
              <a:solidFill>
                <a:schemeClr val="bg1"/>
              </a:solidFill>
            </a:endParaRPr>
          </a:p>
          <a:p>
            <a:r>
              <a:rPr lang="es-ES" dirty="0">
                <a:solidFill>
                  <a:schemeClr val="bg1"/>
                </a:solidFill>
              </a:rPr>
              <a:t>La conexión con herramientas es la característica clave.</a:t>
            </a:r>
            <a:br>
              <a:rPr lang="es-ES" dirty="0">
                <a:solidFill>
                  <a:schemeClr val="bg1"/>
                </a:solidFill>
              </a:rPr>
            </a:br>
            <a:r>
              <a:rPr lang="es-ES" dirty="0">
                <a:solidFill>
                  <a:schemeClr val="bg1"/>
                </a:solidFill>
              </a:rPr>
              <a:t>Piensa en los agentes como “herramientas proactivas.”</a:t>
            </a:r>
          </a:p>
          <a:p>
            <a:endParaRPr lang="es-ES" dirty="0">
              <a:solidFill>
                <a:schemeClr val="bg1"/>
              </a:solidFill>
            </a:endParaRPr>
          </a:p>
          <a:p>
            <a:r>
              <a:rPr lang="es-ES" dirty="0">
                <a:solidFill>
                  <a:schemeClr val="bg1"/>
                </a:solidFill>
              </a:rPr>
              <a:t>Mañana: grados de </a:t>
            </a:r>
            <a:r>
              <a:rPr lang="es-ES" dirty="0" err="1">
                <a:solidFill>
                  <a:schemeClr val="bg1"/>
                </a:solidFill>
              </a:rPr>
              <a:t>agénticidad</a:t>
            </a:r>
            <a:br>
              <a:rPr lang="es-ES" dirty="0">
                <a:solidFill>
                  <a:schemeClr val="bg1"/>
                </a:solidFill>
              </a:rPr>
            </a:br>
            <a:r>
              <a:rPr lang="es-ES" dirty="0">
                <a:solidFill>
                  <a:schemeClr val="bg1"/>
                </a:solidFill>
              </a:rPr>
              <a:t>flujos de trabajo </a:t>
            </a:r>
            <a:r>
              <a:rPr lang="es-ES" dirty="0" err="1">
                <a:solidFill>
                  <a:schemeClr val="bg1"/>
                </a:solidFill>
              </a:rPr>
              <a:t>agénticos</a:t>
            </a:r>
            <a:br>
              <a:rPr lang="es-ES" dirty="0">
                <a:solidFill>
                  <a:schemeClr val="bg1"/>
                </a:solidFill>
              </a:rPr>
            </a:br>
            <a:r>
              <a:rPr lang="es-ES" dirty="0">
                <a:solidFill>
                  <a:schemeClr val="bg1"/>
                </a:solidFill>
              </a:rPr>
              <a:t>guardarraíles </a:t>
            </a:r>
            <a:r>
              <a:rPr lang="es-ES" dirty="0" err="1">
                <a:solidFill>
                  <a:schemeClr val="bg1"/>
                </a:solidFill>
              </a:rPr>
              <a:t>agénticos</a:t>
            </a:r>
            <a:endParaRPr lang="es-ES" dirty="0">
              <a:solidFill>
                <a:schemeClr val="bg1"/>
              </a:solidFill>
            </a:endParaRPr>
          </a:p>
          <a:p>
            <a:pPr marL="0" indent="0">
              <a:buNone/>
            </a:pPr>
            <a:endParaRPr lang="es-ES" dirty="0">
              <a:solidFill>
                <a:schemeClr val="bg1"/>
              </a:solidFill>
            </a:endParaRPr>
          </a:p>
          <a:p>
            <a:pPr>
              <a:buClr>
                <a:srgbClr val="FFC000"/>
              </a:buClr>
            </a:pPr>
            <a:endParaRPr lang="en-US" dirty="0">
              <a:solidFill>
                <a:schemeClr val="bg1"/>
              </a:solidFill>
            </a:endParaRPr>
          </a:p>
        </p:txBody>
      </p:sp>
    </p:spTree>
    <p:extLst>
      <p:ext uri="{BB962C8B-B14F-4D97-AF65-F5344CB8AC3E}">
        <p14:creationId xmlns:p14="http://schemas.microsoft.com/office/powerpoint/2010/main" val="315445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36D9B-483A-17D4-77D3-EBE49BD442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CBA90-9765-E8B2-7F19-8A7572D8B3D7}"/>
              </a:ext>
            </a:extLst>
          </p:cNvPr>
          <p:cNvSpPr>
            <a:spLocks noGrp="1"/>
          </p:cNvSpPr>
          <p:nvPr>
            <p:ph type="title"/>
          </p:nvPr>
        </p:nvSpPr>
        <p:spPr>
          <a:xfrm>
            <a:off x="5479310" y="257397"/>
            <a:ext cx="3487479" cy="762000"/>
          </a:xfrm>
        </p:spPr>
        <p:txBody>
          <a:bodyPr/>
          <a:lstStyle/>
          <a:p>
            <a:r>
              <a:rPr lang="es-ES" dirty="0"/>
              <a:t>Agentes de IA</a:t>
            </a:r>
            <a:endParaRPr lang="en-US" dirty="0"/>
          </a:p>
        </p:txBody>
      </p:sp>
      <p:pic>
        <p:nvPicPr>
          <p:cNvPr id="4" name="Imagen 3">
            <a:extLst>
              <a:ext uri="{FF2B5EF4-FFF2-40B4-BE49-F238E27FC236}">
                <a16:creationId xmlns:a16="http://schemas.microsoft.com/office/drawing/2014/main" id="{F0C851B8-1873-BFE6-0F27-1CFFC90E3DDB}"/>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266950" y="851535"/>
            <a:ext cx="4491990" cy="4491990"/>
          </a:xfrm>
          <a:prstGeom prst="rect">
            <a:avLst/>
          </a:prstGeom>
        </p:spPr>
      </p:pic>
      <p:pic>
        <p:nvPicPr>
          <p:cNvPr id="5122" name="Picture 2" descr="Agent Smith: qué es este malware para Android y cómo protegerse - LA NACION">
            <a:extLst>
              <a:ext uri="{FF2B5EF4-FFF2-40B4-BE49-F238E27FC236}">
                <a16:creationId xmlns:a16="http://schemas.microsoft.com/office/drawing/2014/main" id="{666A6017-628B-6095-BC79-CE1CCCB5FD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966"/>
          <a:stretch/>
        </p:blipFill>
        <p:spPr bwMode="auto">
          <a:xfrm>
            <a:off x="0" y="0"/>
            <a:ext cx="5321743"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A6A1B24C-F662-3120-7768-BFAE52505200}"/>
              </a:ext>
            </a:extLst>
          </p:cNvPr>
          <p:cNvSpPr txBox="1">
            <a:spLocks/>
          </p:cNvSpPr>
          <p:nvPr/>
        </p:nvSpPr>
        <p:spPr>
          <a:xfrm>
            <a:off x="5401336" y="1210783"/>
            <a:ext cx="3395334" cy="3375394"/>
          </a:xfrm>
          <a:prstGeom prst="rect">
            <a:avLst/>
          </a:prstGeom>
        </p:spPr>
        <p:txBody>
          <a:bodyPr>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b="1" dirty="0">
                <a:solidFill>
                  <a:schemeClr val="bg1"/>
                </a:solidFill>
              </a:rPr>
              <a:t>IA como el sistema operativo del futuro</a:t>
            </a:r>
            <a:endParaRPr lang="es-ES" dirty="0">
              <a:solidFill>
                <a:schemeClr val="bg1"/>
              </a:solidFill>
            </a:endParaRPr>
          </a:p>
          <a:p>
            <a:r>
              <a:rPr lang="es-ES" i="1" dirty="0">
                <a:solidFill>
                  <a:schemeClr val="bg1"/>
                </a:solidFill>
              </a:rPr>
              <a:t>Las 5 etapas de Altman:</a:t>
            </a:r>
            <a:br>
              <a:rPr lang="es-ES" dirty="0">
                <a:solidFill>
                  <a:schemeClr val="bg1"/>
                </a:solidFill>
              </a:rPr>
            </a:br>
            <a:r>
              <a:rPr lang="es-ES" dirty="0">
                <a:solidFill>
                  <a:schemeClr val="bg1"/>
                </a:solidFill>
              </a:rPr>
              <a:t>1 - </a:t>
            </a:r>
            <a:r>
              <a:rPr lang="es-ES" dirty="0" err="1">
                <a:solidFill>
                  <a:schemeClr val="bg1"/>
                </a:solidFill>
              </a:rPr>
              <a:t>Chatbots</a:t>
            </a:r>
            <a:r>
              <a:rPr lang="es-ES" dirty="0">
                <a:solidFill>
                  <a:schemeClr val="bg1"/>
                </a:solidFill>
              </a:rPr>
              <a:t> conversacionales</a:t>
            </a:r>
            <a:br>
              <a:rPr lang="es-ES" dirty="0">
                <a:solidFill>
                  <a:schemeClr val="bg1"/>
                </a:solidFill>
              </a:rPr>
            </a:br>
            <a:r>
              <a:rPr lang="es-ES" dirty="0">
                <a:solidFill>
                  <a:schemeClr val="bg1"/>
                </a:solidFill>
              </a:rPr>
              <a:t>2 - Razonadores</a:t>
            </a:r>
            <a:br>
              <a:rPr lang="es-ES" dirty="0">
                <a:solidFill>
                  <a:schemeClr val="bg1"/>
                </a:solidFill>
              </a:rPr>
            </a:br>
            <a:r>
              <a:rPr lang="es-ES" dirty="0">
                <a:solidFill>
                  <a:schemeClr val="bg1"/>
                </a:solidFill>
              </a:rPr>
              <a:t>3 - Agentes</a:t>
            </a:r>
            <a:br>
              <a:rPr lang="es-ES" dirty="0">
                <a:solidFill>
                  <a:schemeClr val="bg1"/>
                </a:solidFill>
              </a:rPr>
            </a:br>
            <a:r>
              <a:rPr lang="es-ES" dirty="0">
                <a:solidFill>
                  <a:schemeClr val="bg1"/>
                </a:solidFill>
              </a:rPr>
              <a:t>4 - Innovadores</a:t>
            </a:r>
            <a:br>
              <a:rPr lang="es-ES" dirty="0">
                <a:solidFill>
                  <a:schemeClr val="bg1"/>
                </a:solidFill>
              </a:rPr>
            </a:br>
            <a:r>
              <a:rPr lang="es-ES" dirty="0">
                <a:solidFill>
                  <a:schemeClr val="bg1"/>
                </a:solidFill>
              </a:rPr>
              <a:t>5 - Organizaciones</a:t>
            </a:r>
          </a:p>
          <a:p>
            <a:r>
              <a:rPr lang="es-ES" dirty="0">
                <a:solidFill>
                  <a:schemeClr val="bg1"/>
                </a:solidFill>
              </a:rPr>
              <a:t>Recordatorio: ¿qué es la tecnología autónoma?</a:t>
            </a:r>
          </a:p>
          <a:p>
            <a:pPr marL="0" indent="0">
              <a:buNone/>
            </a:pPr>
            <a:endParaRPr lang="es-ES" dirty="0">
              <a:solidFill>
                <a:schemeClr val="bg1"/>
              </a:solidFill>
            </a:endParaRPr>
          </a:p>
          <a:p>
            <a:pPr>
              <a:buClr>
                <a:srgbClr val="FFC000"/>
              </a:buClr>
            </a:pPr>
            <a:endParaRPr lang="en-US" dirty="0">
              <a:solidFill>
                <a:schemeClr val="bg1"/>
              </a:solidFill>
            </a:endParaRPr>
          </a:p>
        </p:txBody>
      </p:sp>
    </p:spTree>
    <p:extLst>
      <p:ext uri="{BB962C8B-B14F-4D97-AF65-F5344CB8AC3E}">
        <p14:creationId xmlns:p14="http://schemas.microsoft.com/office/powerpoint/2010/main" val="4266891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5056-E54D-7BE7-7FC9-02A553EC4FDD}"/>
              </a:ext>
            </a:extLst>
          </p:cNvPr>
          <p:cNvSpPr>
            <a:spLocks noGrp="1"/>
          </p:cNvSpPr>
          <p:nvPr>
            <p:ph type="title"/>
          </p:nvPr>
        </p:nvSpPr>
        <p:spPr/>
        <p:txBody>
          <a:bodyPr/>
          <a:lstStyle/>
          <a:p>
            <a:r>
              <a:rPr lang="en-US" dirty="0" err="1"/>
              <a:t>Flujos</a:t>
            </a:r>
            <a:r>
              <a:rPr lang="en-US" dirty="0"/>
              <a:t> de </a:t>
            </a:r>
            <a:r>
              <a:rPr lang="en-US" dirty="0" err="1"/>
              <a:t>trabajo</a:t>
            </a:r>
            <a:r>
              <a:rPr lang="en-US" dirty="0"/>
              <a:t> </a:t>
            </a:r>
            <a:r>
              <a:rPr lang="en-US" dirty="0" err="1"/>
              <a:t>agénticos</a:t>
            </a:r>
            <a:endParaRPr lang="en-US" dirty="0"/>
          </a:p>
        </p:txBody>
      </p:sp>
      <p:sp>
        <p:nvSpPr>
          <p:cNvPr id="3" name="Text Placeholder 2">
            <a:extLst>
              <a:ext uri="{FF2B5EF4-FFF2-40B4-BE49-F238E27FC236}">
                <a16:creationId xmlns:a16="http://schemas.microsoft.com/office/drawing/2014/main" id="{AABCE695-0567-A060-7CC4-0477951F54AA}"/>
              </a:ext>
            </a:extLst>
          </p:cNvPr>
          <p:cNvSpPr>
            <a:spLocks noGrp="1"/>
          </p:cNvSpPr>
          <p:nvPr>
            <p:ph type="body" sz="quarter" idx="10"/>
          </p:nvPr>
        </p:nvSpPr>
        <p:spPr/>
        <p:txBody>
          <a:bodyPr>
            <a:normAutofit fontScale="92500" lnSpcReduction="10000"/>
          </a:bodyPr>
          <a:lstStyle/>
          <a:p>
            <a:r>
              <a:rPr lang="es-ES" dirty="0">
                <a:latin typeface="Verdana"/>
                <a:ea typeface="Verdana"/>
              </a:rPr>
              <a:t>Agentes de IA: </a:t>
            </a:r>
            <a:r>
              <a:rPr lang="es-ES" b="0" dirty="0">
                <a:latin typeface="Verdana"/>
                <a:ea typeface="Verdana"/>
              </a:rPr>
              <a:t>Sistemas de LLM que están conectados al mundo exterior más allá de tu </a:t>
            </a:r>
            <a:r>
              <a:rPr lang="es-ES" b="0" dirty="0" err="1">
                <a:latin typeface="Verdana"/>
                <a:ea typeface="Verdana"/>
              </a:rPr>
              <a:t>prompt</a:t>
            </a:r>
            <a:r>
              <a:rPr lang="es-ES" b="0" dirty="0">
                <a:latin typeface="Verdana"/>
                <a:ea typeface="Verdana"/>
              </a:rPr>
              <a:t>.</a:t>
            </a:r>
            <a:endParaRPr lang="en-US" sz="1300" b="0" dirty="0">
              <a:latin typeface="Verdana"/>
              <a:ea typeface="Verdana"/>
            </a:endParaRPr>
          </a:p>
        </p:txBody>
      </p:sp>
      <p:pic>
        <p:nvPicPr>
          <p:cNvPr id="10" name="Marcador de posición de imagen 9">
            <a:extLst>
              <a:ext uri="{FF2B5EF4-FFF2-40B4-BE49-F238E27FC236}">
                <a16:creationId xmlns:a16="http://schemas.microsoft.com/office/drawing/2014/main" id="{884DFD5F-7114-4904-4B9C-FDE1E1059A1A}"/>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4959" r="52295"/>
          <a:stretch/>
        </p:blipFill>
        <p:spPr>
          <a:xfrm>
            <a:off x="1" y="-1"/>
            <a:ext cx="3735389" cy="5097464"/>
          </a:xfrm>
        </p:spPr>
      </p:pic>
      <p:sp>
        <p:nvSpPr>
          <p:cNvPr id="7" name="Rectángulo 6">
            <a:extLst>
              <a:ext uri="{FF2B5EF4-FFF2-40B4-BE49-F238E27FC236}">
                <a16:creationId xmlns:a16="http://schemas.microsoft.com/office/drawing/2014/main" id="{71C0C810-8FC8-8F13-2918-8254A1489BFD}"/>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ext Placeholder 2">
            <a:extLst>
              <a:ext uri="{FF2B5EF4-FFF2-40B4-BE49-F238E27FC236}">
                <a16:creationId xmlns:a16="http://schemas.microsoft.com/office/drawing/2014/main" id="{D5A095A2-FA9E-8FDA-26CB-E3759E5E54BE}"/>
              </a:ext>
            </a:extLst>
          </p:cNvPr>
          <p:cNvSpPr txBox="1">
            <a:spLocks/>
          </p:cNvSpPr>
          <p:nvPr/>
        </p:nvSpPr>
        <p:spPr>
          <a:xfrm>
            <a:off x="4059239" y="3636066"/>
            <a:ext cx="4760596" cy="731520"/>
          </a:xfrm>
          <a:prstGeom prst="rect">
            <a:avLst/>
          </a:prstGeom>
        </p:spPr>
        <p:txBody>
          <a:bodyPr vert="horz" lIns="91440" tIns="45720" rIns="91440" bIns="45720" rtlCol="0" anchor="t">
            <a:normAutofit fontScale="92500" lnSpcReduction="10000"/>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a:t>Flujo de trabajo </a:t>
            </a:r>
            <a:r>
              <a:rPr lang="es-ES" dirty="0" err="1"/>
              <a:t>agéntico</a:t>
            </a:r>
            <a:r>
              <a:rPr lang="es-ES" dirty="0"/>
              <a:t>: </a:t>
            </a:r>
            <a:r>
              <a:rPr lang="es-ES" b="0" dirty="0"/>
              <a:t>Compone subtareas para agentes de IA en un flujo de trabajo más amplio.</a:t>
            </a:r>
            <a:endParaRPr lang="en-US" sz="1300" b="0" dirty="0"/>
          </a:p>
        </p:txBody>
      </p:sp>
    </p:spTree>
    <p:extLst>
      <p:ext uri="{BB962C8B-B14F-4D97-AF65-F5344CB8AC3E}">
        <p14:creationId xmlns:p14="http://schemas.microsoft.com/office/powerpoint/2010/main" val="291889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E9FFA-064B-40AC-8B3E-6BA26AB06EF0}"/>
              </a:ext>
            </a:extLst>
          </p:cNvPr>
          <p:cNvPicPr>
            <a:picLocks noChangeAspect="1"/>
          </p:cNvPicPr>
          <p:nvPr/>
        </p:nvPicPr>
        <p:blipFill>
          <a:blip r:embed="rId2"/>
          <a:stretch>
            <a:fillRect/>
          </a:stretch>
        </p:blipFill>
        <p:spPr>
          <a:xfrm>
            <a:off x="0" y="0"/>
            <a:ext cx="9275500" cy="5143500"/>
          </a:xfrm>
          <a:prstGeom prst="rect">
            <a:avLst/>
          </a:prstGeom>
        </p:spPr>
      </p:pic>
    </p:spTree>
    <p:extLst>
      <p:ext uri="{BB962C8B-B14F-4D97-AF65-F5344CB8AC3E}">
        <p14:creationId xmlns:p14="http://schemas.microsoft.com/office/powerpoint/2010/main" val="87518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BC60CC3-1F65-695B-3CC1-4542C441D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2D71DCA1-39F6-5DF1-0EDD-846A1B2434C2}"/>
              </a:ext>
            </a:extLst>
          </p:cNvPr>
          <p:cNvSpPr>
            <a:spLocks noGrp="1"/>
          </p:cNvSpPr>
          <p:nvPr>
            <p:ph type="title"/>
          </p:nvPr>
        </p:nvSpPr>
        <p:spPr/>
        <p:txBody>
          <a:bodyPr/>
          <a:lstStyle/>
          <a:p>
            <a:r>
              <a:rPr lang="en-US" dirty="0"/>
              <a:t>Una </a:t>
            </a:r>
            <a:r>
              <a:rPr lang="en-US" dirty="0" err="1"/>
              <a:t>semana</a:t>
            </a:r>
            <a:r>
              <a:rPr lang="en-US" dirty="0"/>
              <a:t> es </a:t>
            </a:r>
            <a:r>
              <a:rPr lang="en-US" dirty="0" err="1"/>
              <a:t>mucho</a:t>
            </a:r>
            <a:r>
              <a:rPr lang="en-US" dirty="0"/>
              <a:t> </a:t>
            </a:r>
            <a:r>
              <a:rPr lang="en-US" dirty="0" err="1"/>
              <a:t>tiempo</a:t>
            </a:r>
            <a:r>
              <a:rPr lang="en-US" dirty="0"/>
              <a:t> </a:t>
            </a:r>
            <a:r>
              <a:rPr lang="en-US" dirty="0" err="1"/>
              <a:t>en</a:t>
            </a:r>
            <a:r>
              <a:rPr lang="en-US" dirty="0"/>
              <a:t> IA</a:t>
            </a:r>
          </a:p>
        </p:txBody>
      </p:sp>
      <p:pic>
        <p:nvPicPr>
          <p:cNvPr id="5" name="Picture 4">
            <a:extLst>
              <a:ext uri="{FF2B5EF4-FFF2-40B4-BE49-F238E27FC236}">
                <a16:creationId xmlns:a16="http://schemas.microsoft.com/office/drawing/2014/main" id="{76BF7C2F-0430-8C8F-8CD0-6C4746B82F0D}"/>
              </a:ext>
            </a:extLst>
          </p:cNvPr>
          <p:cNvPicPr>
            <a:picLocks noChangeAspect="1"/>
          </p:cNvPicPr>
          <p:nvPr/>
        </p:nvPicPr>
        <p:blipFill>
          <a:blip r:embed="rId3"/>
          <a:srcRect t="13817"/>
          <a:stretch/>
        </p:blipFill>
        <p:spPr>
          <a:xfrm>
            <a:off x="0" y="935664"/>
            <a:ext cx="9144000" cy="3896895"/>
          </a:xfrm>
          <a:prstGeom prst="rect">
            <a:avLst/>
          </a:prstGeom>
        </p:spPr>
      </p:pic>
    </p:spTree>
    <p:extLst>
      <p:ext uri="{BB962C8B-B14F-4D97-AF65-F5344CB8AC3E}">
        <p14:creationId xmlns:p14="http://schemas.microsoft.com/office/powerpoint/2010/main" val="332613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F56F0-9C5B-2BE8-971B-D972EA47F20E}"/>
              </a:ext>
            </a:extLst>
          </p:cNvPr>
          <p:cNvPicPr>
            <a:picLocks noChangeAspect="1"/>
          </p:cNvPicPr>
          <p:nvPr/>
        </p:nvPicPr>
        <p:blipFill>
          <a:blip r:embed="rId2"/>
          <a:stretch>
            <a:fillRect/>
          </a:stretch>
        </p:blipFill>
        <p:spPr>
          <a:xfrm>
            <a:off x="0" y="0"/>
            <a:ext cx="9253435" cy="5143500"/>
          </a:xfrm>
          <a:prstGeom prst="rect">
            <a:avLst/>
          </a:prstGeom>
        </p:spPr>
      </p:pic>
      <p:grpSp>
        <p:nvGrpSpPr>
          <p:cNvPr id="7" name="Grupo 6">
            <a:extLst>
              <a:ext uri="{FF2B5EF4-FFF2-40B4-BE49-F238E27FC236}">
                <a16:creationId xmlns:a16="http://schemas.microsoft.com/office/drawing/2014/main" id="{37EACD17-3D03-CBE3-D81A-6E597E15FEF2}"/>
              </a:ext>
            </a:extLst>
          </p:cNvPr>
          <p:cNvGrpSpPr/>
          <p:nvPr/>
        </p:nvGrpSpPr>
        <p:grpSpPr>
          <a:xfrm>
            <a:off x="446568" y="1502735"/>
            <a:ext cx="1431852" cy="3155464"/>
            <a:chOff x="503274" y="1573618"/>
            <a:chExt cx="1431852" cy="3155464"/>
          </a:xfrm>
        </p:grpSpPr>
        <p:grpSp>
          <p:nvGrpSpPr>
            <p:cNvPr id="6" name="Grupo 5">
              <a:extLst>
                <a:ext uri="{FF2B5EF4-FFF2-40B4-BE49-F238E27FC236}">
                  <a16:creationId xmlns:a16="http://schemas.microsoft.com/office/drawing/2014/main" id="{27AF40B3-5509-0ABA-C891-BD7058AF87DD}"/>
                </a:ext>
              </a:extLst>
            </p:cNvPr>
            <p:cNvGrpSpPr/>
            <p:nvPr/>
          </p:nvGrpSpPr>
          <p:grpSpPr>
            <a:xfrm>
              <a:off x="503274" y="1573618"/>
              <a:ext cx="1431852" cy="3155464"/>
              <a:chOff x="503274" y="1573618"/>
              <a:chExt cx="1431852" cy="3155464"/>
            </a:xfrm>
          </p:grpSpPr>
          <p:pic>
            <p:nvPicPr>
              <p:cNvPr id="4" name="Picture 1">
                <a:extLst>
                  <a:ext uri="{FF2B5EF4-FFF2-40B4-BE49-F238E27FC236}">
                    <a16:creationId xmlns:a16="http://schemas.microsoft.com/office/drawing/2014/main" id="{DB582442-9988-5C09-F40D-6A25DE7EDD8C}"/>
                  </a:ext>
                </a:extLst>
              </p:cNvPr>
              <p:cNvPicPr>
                <a:picLocks noChangeAspect="1"/>
              </p:cNvPicPr>
              <p:nvPr/>
            </p:nvPicPr>
            <p:blipFill>
              <a:blip r:embed="rId3">
                <a:lum bright="70000" contrast="-70000"/>
              </a:blip>
              <a:srcRect l="29600" t="26309" r="25646"/>
              <a:stretch/>
            </p:blipFill>
            <p:spPr>
              <a:xfrm>
                <a:off x="503274" y="1573618"/>
                <a:ext cx="1431852" cy="1178828"/>
              </a:xfrm>
              <a:prstGeom prst="round2SameRect">
                <a:avLst/>
              </a:prstGeom>
            </p:spPr>
          </p:pic>
          <p:pic>
            <p:nvPicPr>
              <p:cNvPr id="5" name="Picture 1">
                <a:extLst>
                  <a:ext uri="{FF2B5EF4-FFF2-40B4-BE49-F238E27FC236}">
                    <a16:creationId xmlns:a16="http://schemas.microsoft.com/office/drawing/2014/main" id="{3C6DB558-2437-0F65-A2A3-83B56C4A8BE9}"/>
                  </a:ext>
                </a:extLst>
              </p:cNvPr>
              <p:cNvPicPr>
                <a:picLocks noChangeAspect="1"/>
              </p:cNvPicPr>
              <p:nvPr/>
            </p:nvPicPr>
            <p:blipFill>
              <a:blip r:embed="rId3">
                <a:lum bright="70000" contrast="-70000"/>
              </a:blip>
              <a:srcRect l="29600" r="25646" b="18648"/>
              <a:stretch/>
            </p:blipFill>
            <p:spPr>
              <a:xfrm rot="10800000">
                <a:off x="503274" y="3427688"/>
                <a:ext cx="1431852" cy="1301394"/>
              </a:xfrm>
              <a:prstGeom prst="round2SameRect">
                <a:avLst/>
              </a:prstGeom>
            </p:spPr>
          </p:pic>
        </p:grpSp>
        <p:pic>
          <p:nvPicPr>
            <p:cNvPr id="2" name="Picture 1">
              <a:extLst>
                <a:ext uri="{FF2B5EF4-FFF2-40B4-BE49-F238E27FC236}">
                  <a16:creationId xmlns:a16="http://schemas.microsoft.com/office/drawing/2014/main" id="{CE8D924A-F5F8-2E37-7EA9-CDCAEE860F71}"/>
                </a:ext>
              </a:extLst>
            </p:cNvPr>
            <p:cNvPicPr>
              <a:picLocks noChangeAspect="1"/>
            </p:cNvPicPr>
            <p:nvPr/>
          </p:nvPicPr>
          <p:blipFill>
            <a:blip r:embed="rId3"/>
            <a:srcRect l="29600" r="25646"/>
            <a:stretch/>
          </p:blipFill>
          <p:spPr>
            <a:xfrm>
              <a:off x="503274" y="2391054"/>
              <a:ext cx="1431852" cy="1599700"/>
            </a:xfrm>
            <a:prstGeom prst="rect">
              <a:avLst/>
            </a:prstGeom>
          </p:spPr>
        </p:pic>
      </p:grpSp>
      <p:sp>
        <p:nvSpPr>
          <p:cNvPr id="8" name="Rectángulo: esquinas redondeadas 7">
            <a:extLst>
              <a:ext uri="{FF2B5EF4-FFF2-40B4-BE49-F238E27FC236}">
                <a16:creationId xmlns:a16="http://schemas.microsoft.com/office/drawing/2014/main" id="{4F63802A-8FCF-A3EA-3952-EE00757F2419}"/>
              </a:ext>
            </a:extLst>
          </p:cNvPr>
          <p:cNvSpPr/>
          <p:nvPr/>
        </p:nvSpPr>
        <p:spPr>
          <a:xfrm>
            <a:off x="6634716" y="1446028"/>
            <a:ext cx="1431852" cy="3133061"/>
          </a:xfrm>
          <a:prstGeom prst="roundRect">
            <a:avLst>
              <a:gd name="adj" fmla="val 112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16330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A5201-A02E-ABE4-C66B-D717917EA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1D531-6C36-C654-BB9B-DBC57BF94430}"/>
              </a:ext>
            </a:extLst>
          </p:cNvPr>
          <p:cNvSpPr>
            <a:spLocks noGrp="1"/>
          </p:cNvSpPr>
          <p:nvPr>
            <p:ph type="title"/>
          </p:nvPr>
        </p:nvSpPr>
        <p:spPr/>
        <p:txBody>
          <a:bodyPr/>
          <a:lstStyle/>
          <a:p>
            <a:r>
              <a:rPr lang="es-ES" sz="2800" dirty="0"/>
              <a:t>Ser AI-</a:t>
            </a:r>
            <a:r>
              <a:rPr lang="es-ES" sz="2800" dirty="0" err="1"/>
              <a:t>first</a:t>
            </a:r>
            <a:r>
              <a:rPr lang="es-ES" sz="2800" dirty="0"/>
              <a:t> significa revisar las ideas "imposibles" de ayer.</a:t>
            </a:r>
            <a:endParaRPr lang="en-US" sz="2800" dirty="0"/>
          </a:p>
        </p:txBody>
      </p:sp>
      <p:pic>
        <p:nvPicPr>
          <p:cNvPr id="10" name="Marcador de posición de imagen 9">
            <a:extLst>
              <a:ext uri="{FF2B5EF4-FFF2-40B4-BE49-F238E27FC236}">
                <a16:creationId xmlns:a16="http://schemas.microsoft.com/office/drawing/2014/main" id="{5E995CC2-9AAB-E5CE-A4DF-B36ABC4C4A4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8732" r="28732"/>
          <a:stretch/>
        </p:blipFill>
        <p:spPr/>
      </p:pic>
      <p:sp>
        <p:nvSpPr>
          <p:cNvPr id="7" name="Rectángulo 6">
            <a:extLst>
              <a:ext uri="{FF2B5EF4-FFF2-40B4-BE49-F238E27FC236}">
                <a16:creationId xmlns:a16="http://schemas.microsoft.com/office/drawing/2014/main" id="{CCAC6E21-EB94-A9D2-1471-79692B8DE6A6}"/>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57315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D2F72-4DDB-8280-1309-71A11C246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89738-E910-CAC1-FBB3-E1F41DBB4E79}"/>
              </a:ext>
            </a:extLst>
          </p:cNvPr>
          <p:cNvSpPr>
            <a:spLocks noGrp="1"/>
          </p:cNvSpPr>
          <p:nvPr>
            <p:ph type="title"/>
          </p:nvPr>
        </p:nvSpPr>
        <p:spPr>
          <a:xfrm>
            <a:off x="4059556" y="1047750"/>
            <a:ext cx="4760280" cy="1524000"/>
          </a:xfrm>
        </p:spPr>
        <p:txBody>
          <a:bodyPr/>
          <a:lstStyle/>
          <a:p>
            <a:r>
              <a:rPr lang="en-US" sz="2400" dirty="0"/>
              <a:t>IA y </a:t>
            </a:r>
            <a:r>
              <a:rPr lang="en-US" sz="2400" dirty="0" err="1"/>
              <a:t>el</a:t>
            </a:r>
            <a:r>
              <a:rPr lang="en-US" sz="2400" dirty="0"/>
              <a:t> </a:t>
            </a:r>
            <a:r>
              <a:rPr lang="en-US" sz="2400" dirty="0" err="1"/>
              <a:t>futuro</a:t>
            </a:r>
            <a:r>
              <a:rPr lang="en-US" sz="2400" dirty="0"/>
              <a:t> del </a:t>
            </a:r>
            <a:r>
              <a:rPr lang="en-US" sz="2400" dirty="0" err="1"/>
              <a:t>trabajo</a:t>
            </a:r>
            <a:endParaRPr lang="en-US" sz="2400" dirty="0"/>
          </a:p>
        </p:txBody>
      </p:sp>
      <p:sp>
        <p:nvSpPr>
          <p:cNvPr id="3" name="Text Placeholder 2">
            <a:extLst>
              <a:ext uri="{FF2B5EF4-FFF2-40B4-BE49-F238E27FC236}">
                <a16:creationId xmlns:a16="http://schemas.microsoft.com/office/drawing/2014/main" id="{CD94F51A-1E5A-2740-18D6-F929489DAC58}"/>
              </a:ext>
            </a:extLst>
          </p:cNvPr>
          <p:cNvSpPr>
            <a:spLocks noGrp="1"/>
          </p:cNvSpPr>
          <p:nvPr>
            <p:ph type="body" sz="quarter" idx="10"/>
          </p:nvPr>
        </p:nvSpPr>
        <p:spPr>
          <a:xfrm>
            <a:off x="4059239" y="2838449"/>
            <a:ext cx="4760596" cy="1776081"/>
          </a:xfrm>
        </p:spPr>
        <p:txBody>
          <a:bodyPr>
            <a:normAutofit/>
          </a:bodyPr>
          <a:lstStyle/>
          <a:p>
            <a:r>
              <a:rPr lang="es-ES" b="0" dirty="0"/>
              <a:t>“En lugar de pensar en la IA como un reemplazo del trabajo del 50% de las personas, deberías pensar que la IA hará el 50% del trabajo para el 100% de las personas.”</a:t>
            </a:r>
          </a:p>
          <a:p>
            <a:r>
              <a:rPr lang="es-ES" dirty="0"/>
              <a:t>— Jensen Huang, CEO de </a:t>
            </a:r>
            <a:r>
              <a:rPr lang="es-ES" dirty="0" err="1"/>
              <a:t>Nvidia</a:t>
            </a:r>
            <a:endParaRPr lang="es-ES" dirty="0"/>
          </a:p>
        </p:txBody>
      </p:sp>
      <p:pic>
        <p:nvPicPr>
          <p:cNvPr id="10" name="Marcador de posición de imagen 9">
            <a:extLst>
              <a:ext uri="{FF2B5EF4-FFF2-40B4-BE49-F238E27FC236}">
                <a16:creationId xmlns:a16="http://schemas.microsoft.com/office/drawing/2014/main" id="{4CB91B82-3C9D-81F9-E70D-BDDA982A5FE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5995" r="15995"/>
          <a:stretch/>
        </p:blipFill>
        <p:spPr/>
      </p:pic>
      <p:sp>
        <p:nvSpPr>
          <p:cNvPr id="7" name="Rectángulo 6">
            <a:extLst>
              <a:ext uri="{FF2B5EF4-FFF2-40B4-BE49-F238E27FC236}">
                <a16:creationId xmlns:a16="http://schemas.microsoft.com/office/drawing/2014/main" id="{7E9BBE75-5FA1-B37E-163A-9399D9649D2E}"/>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3858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EDEB1-99D4-66B3-EDE3-46BAFF139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F1B8BB-EC99-3A26-67B5-CDF7B8AFDC6C}"/>
              </a:ext>
            </a:extLst>
          </p:cNvPr>
          <p:cNvSpPr>
            <a:spLocks noGrp="1"/>
          </p:cNvSpPr>
          <p:nvPr>
            <p:ph type="title"/>
          </p:nvPr>
        </p:nvSpPr>
        <p:spPr>
          <a:xfrm>
            <a:off x="4059555" y="1047750"/>
            <a:ext cx="4170045" cy="1524000"/>
          </a:xfrm>
        </p:spPr>
        <p:txBody>
          <a:bodyPr/>
          <a:lstStyle/>
          <a:p>
            <a:r>
              <a:rPr lang="es-ES" sz="2400" dirty="0"/>
              <a:t>¿Qué son las "habilidades blandas"?</a:t>
            </a:r>
            <a:endParaRPr lang="en-US" sz="2400" dirty="0"/>
          </a:p>
        </p:txBody>
      </p:sp>
      <p:sp>
        <p:nvSpPr>
          <p:cNvPr id="3" name="Text Placeholder 2">
            <a:extLst>
              <a:ext uri="{FF2B5EF4-FFF2-40B4-BE49-F238E27FC236}">
                <a16:creationId xmlns:a16="http://schemas.microsoft.com/office/drawing/2014/main" id="{51BB4395-E30F-F20F-42C2-86D22C472F4F}"/>
              </a:ext>
            </a:extLst>
          </p:cNvPr>
          <p:cNvSpPr>
            <a:spLocks noGrp="1"/>
          </p:cNvSpPr>
          <p:nvPr>
            <p:ph type="body" sz="quarter" idx="10"/>
          </p:nvPr>
        </p:nvSpPr>
        <p:spPr/>
        <p:txBody>
          <a:bodyPr>
            <a:normAutofit fontScale="92500" lnSpcReduction="10000"/>
          </a:bodyPr>
          <a:lstStyle/>
          <a:p>
            <a:r>
              <a:rPr lang="es-ES" dirty="0">
                <a:latin typeface="Verdana"/>
                <a:ea typeface="Verdana"/>
              </a:rPr>
              <a:t>Las habilidades blandas son las habilidades que son más difíciles de automatizar. </a:t>
            </a:r>
            <a:endParaRPr lang="en-US" sz="1300" b="0" dirty="0"/>
          </a:p>
        </p:txBody>
      </p:sp>
      <p:pic>
        <p:nvPicPr>
          <p:cNvPr id="10" name="Marcador de posición de imagen 9">
            <a:extLst>
              <a:ext uri="{FF2B5EF4-FFF2-40B4-BE49-F238E27FC236}">
                <a16:creationId xmlns:a16="http://schemas.microsoft.com/office/drawing/2014/main" id="{59AD6119-CC97-229A-B42D-081B61D0CC4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5688" r="15472"/>
          <a:stretch/>
        </p:blipFill>
        <p:spPr>
          <a:xfrm>
            <a:off x="1" y="-1"/>
            <a:ext cx="3735389" cy="5097464"/>
          </a:xfrm>
        </p:spPr>
      </p:pic>
      <p:sp>
        <p:nvSpPr>
          <p:cNvPr id="7" name="Rectángulo 6">
            <a:extLst>
              <a:ext uri="{FF2B5EF4-FFF2-40B4-BE49-F238E27FC236}">
                <a16:creationId xmlns:a16="http://schemas.microsoft.com/office/drawing/2014/main" id="{429E53FB-47C3-67DB-9CB0-79E053A400D9}"/>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2195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28A6E3A-B453-DF0E-C574-17E15816C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25142D0-C44A-CCA4-DE83-6823829D94F7}"/>
              </a:ext>
            </a:extLst>
          </p:cNvPr>
          <p:cNvSpPr>
            <a:spLocks noGrp="1"/>
          </p:cNvSpPr>
          <p:nvPr>
            <p:ph type="title"/>
          </p:nvPr>
        </p:nvSpPr>
        <p:spPr>
          <a:xfrm>
            <a:off x="822644" y="449580"/>
            <a:ext cx="8778240" cy="548640"/>
          </a:xfrm>
        </p:spPr>
        <p:txBody>
          <a:bodyPr/>
          <a:lstStyle/>
          <a:p>
            <a:r>
              <a:rPr lang="es-ES" sz="2800" dirty="0"/>
              <a:t>Principales habilidades para el futuro</a:t>
            </a:r>
            <a:endParaRPr lang="en-US" dirty="0"/>
          </a:p>
        </p:txBody>
      </p:sp>
      <p:sp>
        <p:nvSpPr>
          <p:cNvPr id="3" name="Text Placeholder 2">
            <a:extLst>
              <a:ext uri="{FF2B5EF4-FFF2-40B4-BE49-F238E27FC236}">
                <a16:creationId xmlns:a16="http://schemas.microsoft.com/office/drawing/2014/main" id="{DF898878-3AF1-F1EB-A850-3F64DBB73901}"/>
              </a:ext>
            </a:extLst>
          </p:cNvPr>
          <p:cNvSpPr>
            <a:spLocks noGrp="1"/>
          </p:cNvSpPr>
          <p:nvPr>
            <p:ph type="body" sz="quarter" idx="10"/>
          </p:nvPr>
        </p:nvSpPr>
        <p:spPr>
          <a:xfrm>
            <a:off x="822327" y="1272539"/>
            <a:ext cx="6570845" cy="3122251"/>
          </a:xfrm>
        </p:spPr>
        <p:txBody>
          <a:bodyPr>
            <a:normAutofit lnSpcReduction="10000"/>
          </a:bodyPr>
          <a:lstStyle/>
          <a:p>
            <a:pPr marL="171450" indent="-171450">
              <a:buFont typeface="Arial" panose="020B0604020202020204" pitchFamily="34" charset="0"/>
              <a:buChar char="•"/>
            </a:pPr>
            <a:r>
              <a:rPr lang="es-CO" sz="1600" b="0" dirty="0"/>
              <a:t>Toma de decisiones</a:t>
            </a:r>
          </a:p>
          <a:p>
            <a:pPr marL="171450" indent="-171450">
              <a:buFont typeface="Arial" panose="020B0604020202020204" pitchFamily="34" charset="0"/>
              <a:buChar char="•"/>
            </a:pPr>
            <a:r>
              <a:rPr lang="es-CO" sz="1600" b="0" dirty="0"/>
              <a:t>Diseño</a:t>
            </a:r>
          </a:p>
          <a:p>
            <a:pPr marL="171450" indent="-171450">
              <a:buFont typeface="Arial" panose="020B0604020202020204" pitchFamily="34" charset="0"/>
              <a:buChar char="•"/>
            </a:pPr>
            <a:r>
              <a:rPr lang="es-CO" sz="1600" b="0" dirty="0"/>
              <a:t>Creatividad</a:t>
            </a:r>
          </a:p>
          <a:p>
            <a:pPr marL="171450" indent="-171450">
              <a:buFont typeface="Arial" panose="020B0604020202020204" pitchFamily="34" charset="0"/>
              <a:buChar char="•"/>
            </a:pPr>
            <a:r>
              <a:rPr lang="es-CO" sz="1600" b="0" dirty="0"/>
              <a:t>Comunicación</a:t>
            </a:r>
          </a:p>
          <a:p>
            <a:pPr marL="171450" indent="-171450">
              <a:buFont typeface="Arial" panose="020B0604020202020204" pitchFamily="34" charset="0"/>
              <a:buChar char="•"/>
            </a:pPr>
            <a:r>
              <a:rPr lang="es-CO" sz="1600" b="0" dirty="0"/>
              <a:t>Resolución de problemas</a:t>
            </a:r>
          </a:p>
          <a:p>
            <a:pPr marL="171450" indent="-171450">
              <a:buFont typeface="Arial" panose="020B0604020202020204" pitchFamily="34" charset="0"/>
              <a:buChar char="•"/>
            </a:pPr>
            <a:r>
              <a:rPr lang="es-CO" sz="1600" b="0" dirty="0"/>
              <a:t>Ingeniería</a:t>
            </a:r>
          </a:p>
          <a:p>
            <a:pPr marL="171450" indent="-171450">
              <a:buFont typeface="Arial" panose="020B0604020202020204" pitchFamily="34" charset="0"/>
              <a:buChar char="•"/>
            </a:pPr>
            <a:r>
              <a:rPr lang="es-CO" sz="1600" b="0" dirty="0"/>
              <a:t>Habilidades sociales e interpersonales</a:t>
            </a:r>
          </a:p>
          <a:p>
            <a:pPr marL="171450" indent="-171450">
              <a:buFont typeface="Arial" panose="020B0604020202020204" pitchFamily="34" charset="0"/>
              <a:buChar char="•"/>
            </a:pPr>
            <a:r>
              <a:rPr lang="es-CO" sz="1600" b="0" dirty="0"/>
              <a:t>Colaboración</a:t>
            </a:r>
          </a:p>
          <a:p>
            <a:pPr marL="171450" indent="-171450">
              <a:buFont typeface="Arial" panose="020B0604020202020204" pitchFamily="34" charset="0"/>
              <a:buChar char="•"/>
            </a:pPr>
            <a:r>
              <a:rPr lang="es-CO" sz="1600" b="0" dirty="0"/>
              <a:t>Confianza</a:t>
            </a:r>
          </a:p>
          <a:p>
            <a:pPr marL="171450" indent="-171450">
              <a:buFont typeface="Arial" panose="020B0604020202020204" pitchFamily="34" charset="0"/>
              <a:buChar char="•"/>
            </a:pPr>
            <a:r>
              <a:rPr lang="es-CO" sz="1600" b="0" dirty="0"/>
              <a:t>Adaptabilidad</a:t>
            </a:r>
            <a:endParaRPr lang="en-US" sz="1600" b="0" dirty="0"/>
          </a:p>
        </p:txBody>
      </p:sp>
      <p:pic>
        <p:nvPicPr>
          <p:cNvPr id="8" name="Imagen 7">
            <a:extLst>
              <a:ext uri="{FF2B5EF4-FFF2-40B4-BE49-F238E27FC236}">
                <a16:creationId xmlns:a16="http://schemas.microsoft.com/office/drawing/2014/main" id="{BBFEEAA6-5F7D-1118-F4FB-89C5A83FFA80}"/>
              </a:ext>
            </a:extLst>
          </p:cNvPr>
          <p:cNvPicPr>
            <a:picLocks noChangeAspect="1"/>
          </p:cNvPicPr>
          <p:nvPr/>
        </p:nvPicPr>
        <p:blipFill>
          <a:blip r:embed="rId3">
            <a:alphaModFix amt="6000"/>
          </a:blip>
          <a:stretch>
            <a:fillRect/>
          </a:stretch>
        </p:blipFill>
        <p:spPr>
          <a:xfrm>
            <a:off x="4780570" y="582459"/>
            <a:ext cx="4819998" cy="4819998"/>
          </a:xfrm>
          <a:prstGeom prst="rect">
            <a:avLst/>
          </a:prstGeom>
        </p:spPr>
      </p:pic>
    </p:spTree>
    <p:extLst>
      <p:ext uri="{BB962C8B-B14F-4D97-AF65-F5344CB8AC3E}">
        <p14:creationId xmlns:p14="http://schemas.microsoft.com/office/powerpoint/2010/main" val="2883709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FF5676A-7D24-D9AB-2D0F-A674F0055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EBEA4BA1-E6D7-DB63-2283-BAD03D109C50}"/>
              </a:ext>
            </a:extLst>
          </p:cNvPr>
          <p:cNvSpPr>
            <a:spLocks noGrp="1"/>
          </p:cNvSpPr>
          <p:nvPr>
            <p:ph type="title"/>
          </p:nvPr>
        </p:nvSpPr>
        <p:spPr>
          <a:xfrm>
            <a:off x="822960" y="647700"/>
            <a:ext cx="7442082" cy="914400"/>
          </a:xfrm>
        </p:spPr>
        <p:txBody>
          <a:bodyPr/>
          <a:lstStyle/>
          <a:p>
            <a:r>
              <a:rPr lang="en-US" dirty="0"/>
              <a:t>M</a:t>
            </a:r>
            <a:r>
              <a:rPr lang="es-ES" dirty="0" err="1"/>
              <a:t>antenerse</a:t>
            </a:r>
            <a:r>
              <a:rPr lang="es-ES" dirty="0"/>
              <a:t> al día con la IA en 2025? Buena suerte con eso...</a:t>
            </a:r>
            <a:endParaRPr lang="en-US" dirty="0"/>
          </a:p>
        </p:txBody>
      </p:sp>
      <p:sp>
        <p:nvSpPr>
          <p:cNvPr id="3" name="Text Placeholder 2">
            <a:extLst>
              <a:ext uri="{FF2B5EF4-FFF2-40B4-BE49-F238E27FC236}">
                <a16:creationId xmlns:a16="http://schemas.microsoft.com/office/drawing/2014/main" id="{D00B4BF7-4D2A-5331-D386-51A6BED5A591}"/>
              </a:ext>
            </a:extLst>
          </p:cNvPr>
          <p:cNvSpPr>
            <a:spLocks noGrp="1"/>
          </p:cNvSpPr>
          <p:nvPr>
            <p:ph type="body" sz="quarter" idx="10"/>
          </p:nvPr>
        </p:nvSpPr>
        <p:spPr>
          <a:xfrm>
            <a:off x="3415975" y="2225262"/>
            <a:ext cx="2664520" cy="1691817"/>
          </a:xfrm>
        </p:spPr>
        <p:txBody>
          <a:bodyPr>
            <a:normAutofit lnSpcReduction="10000"/>
          </a:bodyPr>
          <a:lstStyle/>
          <a:p>
            <a:pPr marL="0" indent="0">
              <a:buNone/>
            </a:pPr>
            <a:r>
              <a:rPr lang="es-ES" b="1" i="1" dirty="0"/>
              <a:t>"Mantenerse al día con todo el campo de ML no es estresante en absoluto“</a:t>
            </a:r>
          </a:p>
          <a:p>
            <a:pPr marL="0" indent="0">
              <a:buNone/>
            </a:pPr>
            <a:br>
              <a:rPr lang="es-ES" dirty="0"/>
            </a:br>
            <a:r>
              <a:rPr lang="es-ES" dirty="0"/>
              <a:t>- Dave, 28 años de edad</a:t>
            </a:r>
            <a:endParaRPr lang="en-US" dirty="0"/>
          </a:p>
        </p:txBody>
      </p:sp>
      <p:pic>
        <p:nvPicPr>
          <p:cNvPr id="6" name="Imagen 5">
            <a:extLst>
              <a:ext uri="{FF2B5EF4-FFF2-40B4-BE49-F238E27FC236}">
                <a16:creationId xmlns:a16="http://schemas.microsoft.com/office/drawing/2014/main" id="{3E45EF9A-0FA7-A2F6-4EAD-68AA3CD294B7}"/>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pic>
        <p:nvPicPr>
          <p:cNvPr id="8194" name="Picture 2">
            <a:extLst>
              <a:ext uri="{FF2B5EF4-FFF2-40B4-BE49-F238E27FC236}">
                <a16:creationId xmlns:a16="http://schemas.microsoft.com/office/drawing/2014/main" id="{81777CB2-954E-153B-5ABB-B0CA712C2EE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923" b="89733" l="552" r="89956">
                        <a14:foregroundMark x1="30243" y1="9283" x2="21965" y2="5767"/>
                        <a14:foregroundMark x1="21965" y1="5767" x2="12362" y2="6470"/>
                        <a14:foregroundMark x1="12362" y1="6470" x2="5960" y2="11814"/>
                        <a14:foregroundMark x1="5960" y1="11814" x2="1987" y2="22504"/>
                        <a14:foregroundMark x1="1987" y1="22504" x2="3863" y2="57525"/>
                        <a14:foregroundMark x1="3863" y1="57525" x2="6291" y2="66385"/>
                        <a14:foregroundMark x1="6291" y1="66385" x2="0" y2="73558"/>
                        <a14:foregroundMark x1="0" y1="73558" x2="5629" y2="85935"/>
                        <a14:foregroundMark x1="5629" y1="85935" x2="13907" y2="84529"/>
                        <a14:foregroundMark x1="11589" y1="6329" x2="19316" y2="4923"/>
                        <a14:foregroundMark x1="19316" y1="4923" x2="24724" y2="6892"/>
                        <a14:foregroundMark x1="2759" y1="17862" x2="1656" y2="28833"/>
                        <a14:foregroundMark x1="1656" y1="28833" x2="3422" y2="39803"/>
                        <a14:foregroundMark x1="3422" y1="39803" x2="3642" y2="40225"/>
                        <a14:foregroundMark x1="1104" y1="76090" x2="552" y2="87764"/>
                      </a14:backgroundRemoval>
                    </a14:imgEffect>
                  </a14:imgLayer>
                </a14:imgProps>
              </a:ext>
              <a:ext uri="{28A0092B-C50C-407E-A947-70E740481C1C}">
                <a14:useLocalDpi xmlns:a14="http://schemas.microsoft.com/office/drawing/2010/main" val="0"/>
              </a:ext>
            </a:extLst>
          </a:blip>
          <a:srcRect r="26775"/>
          <a:stretch/>
        </p:blipFill>
        <p:spPr bwMode="auto">
          <a:xfrm>
            <a:off x="990925" y="1509071"/>
            <a:ext cx="3375010" cy="36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65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A6D71-B058-1C81-1E1A-6BE6A9730D3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2872CA7-DE60-4AE6-A605-279543CCE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9E659D5-F8F9-C567-4845-1563CCFFB0B6}"/>
              </a:ext>
            </a:extLst>
          </p:cNvPr>
          <p:cNvSpPr>
            <a:spLocks noGrp="1"/>
          </p:cNvSpPr>
          <p:nvPr>
            <p:ph type="title"/>
          </p:nvPr>
        </p:nvSpPr>
        <p:spPr>
          <a:xfrm>
            <a:off x="822960" y="647700"/>
            <a:ext cx="8778240" cy="914400"/>
          </a:xfrm>
        </p:spPr>
        <p:txBody>
          <a:bodyPr/>
          <a:lstStyle/>
          <a:p>
            <a:r>
              <a:rPr lang="es-ES" dirty="0">
                <a:latin typeface="Verdana"/>
                <a:ea typeface="Verdana"/>
              </a:rPr>
              <a:t>Orientación para mantenerse a la vanguardia en IA​</a:t>
            </a:r>
            <a:endParaRPr lang="en-US" dirty="0"/>
          </a:p>
        </p:txBody>
      </p:sp>
      <p:pic>
        <p:nvPicPr>
          <p:cNvPr id="6" name="Imagen 5">
            <a:extLst>
              <a:ext uri="{FF2B5EF4-FFF2-40B4-BE49-F238E27FC236}">
                <a16:creationId xmlns:a16="http://schemas.microsoft.com/office/drawing/2014/main" id="{DAC6E8C8-33E7-FBC6-BDD2-3EDE3DF10590}"/>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D4DF37D6-D259-69F8-5D55-47BC28C67C0F}"/>
              </a:ext>
            </a:extLst>
          </p:cNvPr>
          <p:cNvSpPr>
            <a:spLocks noGrp="1"/>
          </p:cNvSpPr>
          <p:nvPr>
            <p:ph type="body" sz="quarter" idx="10"/>
          </p:nvPr>
        </p:nvSpPr>
        <p:spPr>
          <a:xfrm>
            <a:off x="879351" y="1616393"/>
            <a:ext cx="7222658" cy="3154081"/>
          </a:xfrm>
        </p:spPr>
        <p:txBody>
          <a:bodyPr>
            <a:normAutofit fontScale="47500" lnSpcReduction="20000"/>
          </a:bodyPr>
          <a:lstStyle/>
          <a:p>
            <a:pPr algn="l" rtl="0" fontAlgn="base">
              <a:lnSpc>
                <a:spcPct val="120000"/>
              </a:lnSpc>
              <a:buFont typeface="Arial" panose="020B0604020202020204" pitchFamily="34" charset="0"/>
              <a:buChar char="•"/>
            </a:pPr>
            <a:r>
              <a:rPr lang="en-US" sz="1800" b="1" i="0" u="none" strike="noStrike" dirty="0">
                <a:solidFill>
                  <a:srgbClr val="000000"/>
                </a:solidFill>
                <a:effectLst/>
                <a:latin typeface="Arial" panose="020B0604020202020204" pitchFamily="34" charset="0"/>
              </a:rPr>
              <a:t>Redes </a:t>
            </a:r>
            <a:r>
              <a:rPr lang="en-US" sz="1800" b="1" i="0" u="none" strike="noStrike" dirty="0" err="1">
                <a:solidFill>
                  <a:srgbClr val="000000"/>
                </a:solidFill>
                <a:effectLst/>
                <a:latin typeface="Arial" panose="020B0604020202020204" pitchFamily="34" charset="0"/>
              </a:rPr>
              <a:t>Sociales</a:t>
            </a:r>
            <a:r>
              <a:rPr lang="en-US" sz="1800" b="1" i="0" u="none" strike="noStrike" dirty="0">
                <a:solidFill>
                  <a:srgbClr val="000000"/>
                </a:solidFill>
                <a:effectLst/>
                <a:latin typeface="Arial" panose="020B0604020202020204" pitchFamily="34" charset="0"/>
              </a:rPr>
              <a:t> y </a:t>
            </a:r>
            <a:r>
              <a:rPr lang="en-US" sz="1800" b="1" i="0" u="none" strike="noStrike" dirty="0" err="1">
                <a:solidFill>
                  <a:srgbClr val="000000"/>
                </a:solidFill>
                <a:effectLst/>
                <a:latin typeface="Arial" panose="020B0604020202020204" pitchFamily="34" charset="0"/>
              </a:rPr>
              <a:t>Eventos</a:t>
            </a:r>
            <a:r>
              <a:rPr lang="en-US" sz="1800" b="1" i="0" u="none" strike="noStrike" dirty="0">
                <a:solidFill>
                  <a:srgbClr val="000000"/>
                </a:solidFill>
                <a:effectLst/>
                <a:latin typeface="Arial" panose="020B0604020202020204" pitchFamily="34" charset="0"/>
              </a:rPr>
              <a:t> Locales: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Sigue a </a:t>
            </a:r>
            <a:r>
              <a:rPr lang="en-US" sz="1800" b="0" i="0" u="none" strike="noStrike" dirty="0" err="1">
                <a:solidFill>
                  <a:srgbClr val="000000"/>
                </a:solidFill>
                <a:effectLst/>
                <a:latin typeface="Arial" panose="020B0604020202020204" pitchFamily="34" charset="0"/>
              </a:rPr>
              <a:t>expertos</a:t>
            </a:r>
            <a:r>
              <a:rPr lang="en-US" sz="1800" b="0" i="0" u="none" strike="noStrike" dirty="0">
                <a:solidFill>
                  <a:srgbClr val="000000"/>
                </a:solidFill>
                <a:effectLst/>
                <a:latin typeface="Arial" panose="020B0604020202020204" pitchFamily="34" charset="0"/>
              </a:rPr>
              <a:t> y </a:t>
            </a:r>
            <a:r>
              <a:rPr lang="en-US" sz="1800" b="0" i="0" u="none" strike="noStrike" dirty="0" err="1">
                <a:solidFill>
                  <a:srgbClr val="000000"/>
                </a:solidFill>
                <a:effectLst/>
                <a:latin typeface="Arial" panose="020B0604020202020204" pitchFamily="34" charset="0"/>
              </a:rPr>
              <a:t>grupos</a:t>
            </a:r>
            <a:r>
              <a:rPr lang="en-US" sz="1800" b="0" i="0" u="none" strike="noStrike" dirty="0">
                <a:solidFill>
                  <a:srgbClr val="000000"/>
                </a:solidFill>
                <a:effectLst/>
                <a:latin typeface="Arial" panose="020B0604020202020204" pitchFamily="34" charset="0"/>
              </a:rPr>
              <a:t> de AI </a:t>
            </a:r>
            <a:r>
              <a:rPr lang="en-US" sz="1800" b="0" i="0" u="none" strike="noStrike" dirty="0" err="1">
                <a:solidFill>
                  <a:srgbClr val="000000"/>
                </a:solidFill>
                <a:effectLst/>
                <a:latin typeface="Arial" panose="020B0604020202020204" pitchFamily="34" charset="0"/>
              </a:rPr>
              <a:t>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plataformas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como</a:t>
            </a:r>
            <a:r>
              <a:rPr lang="en-US" sz="1800" b="0" i="0" u="none" strike="noStrike" dirty="0">
                <a:solidFill>
                  <a:srgbClr val="000000"/>
                </a:solidFill>
                <a:effectLst/>
                <a:latin typeface="Arial" panose="020B0604020202020204" pitchFamily="34" charset="0"/>
              </a:rPr>
              <a:t> X (antes Twitter), LinkedIn y Facebook.</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0" i="0" u="none" strike="noStrike" dirty="0" err="1">
                <a:solidFill>
                  <a:srgbClr val="000000"/>
                </a:solidFill>
                <a:effectLst/>
                <a:latin typeface="Arial" panose="020B0604020202020204" pitchFamily="34" charset="0"/>
              </a:rPr>
              <a:t>Participa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en</a:t>
            </a:r>
            <a:r>
              <a:rPr lang="en-US" sz="1800" b="0" i="0" u="none" strike="noStrike" dirty="0">
                <a:solidFill>
                  <a:srgbClr val="000000"/>
                </a:solidFill>
                <a:effectLst/>
                <a:latin typeface="Arial" panose="020B0604020202020204" pitchFamily="34" charset="0"/>
              </a:rPr>
              <a:t> meetups y </a:t>
            </a:r>
            <a:r>
              <a:rPr lang="en-US" sz="1800" b="0" i="0" u="none" strike="noStrike" dirty="0" err="1">
                <a:solidFill>
                  <a:srgbClr val="000000"/>
                </a:solidFill>
                <a:effectLst/>
                <a:latin typeface="Arial" panose="020B0604020202020204" pitchFamily="34" charset="0"/>
              </a:rPr>
              <a:t>eventos</a:t>
            </a:r>
            <a:r>
              <a:rPr lang="en-US" sz="1800" b="0" i="0" u="none" strike="noStrike" dirty="0">
                <a:solidFill>
                  <a:srgbClr val="000000"/>
                </a:solidFill>
                <a:effectLst/>
                <a:latin typeface="Arial" panose="020B0604020202020204" pitchFamily="34" charset="0"/>
              </a:rPr>
              <a:t> locales para networking.</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Investigación</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Académica</a:t>
            </a:r>
            <a:r>
              <a:rPr lang="en-US" sz="1800" b="1" i="0" u="none" strike="noStrike" dirty="0">
                <a:solidFill>
                  <a:srgbClr val="000000"/>
                </a:solidFill>
                <a:effectLst/>
                <a:latin typeface="Arial" panose="020B0604020202020204" pitchFamily="34" charset="0"/>
              </a:rPr>
              <a:t>:</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Consulta </a:t>
            </a:r>
            <a:r>
              <a:rPr lang="en-US" sz="1800" b="0" i="0" u="none" strike="noStrike" dirty="0" err="1">
                <a:solidFill>
                  <a:srgbClr val="000000"/>
                </a:solidFill>
                <a:effectLst/>
                <a:latin typeface="Arial" panose="020B0604020202020204" pitchFamily="34" charset="0"/>
              </a:rPr>
              <a:t>revistas</a:t>
            </a:r>
            <a:r>
              <a:rPr lang="en-US" sz="1800" b="0" i="0" u="none" strike="noStrike" dirty="0">
                <a:solidFill>
                  <a:srgbClr val="000000"/>
                </a:solidFill>
                <a:effectLst/>
                <a:latin typeface="Arial" panose="020B0604020202020204" pitchFamily="34" charset="0"/>
              </a:rPr>
              <a:t> y </a:t>
            </a:r>
            <a:r>
              <a:rPr lang="en-US" sz="1800" b="0" i="0" u="none" strike="noStrike" dirty="0" err="1">
                <a:solidFill>
                  <a:srgbClr val="000000"/>
                </a:solidFill>
                <a:effectLst/>
                <a:latin typeface="Arial" panose="020B0604020202020204" pitchFamily="34" charset="0"/>
              </a:rPr>
              <a:t>conferencias</a:t>
            </a:r>
            <a:r>
              <a:rPr lang="en-US" sz="1800" b="0" i="0" u="none" strike="noStrike" dirty="0">
                <a:solidFill>
                  <a:srgbClr val="000000"/>
                </a:solidFill>
                <a:effectLst/>
                <a:latin typeface="Arial" panose="020B0604020202020204" pitchFamily="34" charset="0"/>
              </a:rPr>
              <a:t> de </a:t>
            </a:r>
            <a:r>
              <a:rPr lang="en-US" sz="1800" b="0" i="0" u="none" strike="noStrike" dirty="0" err="1">
                <a:solidFill>
                  <a:srgbClr val="000000"/>
                </a:solidFill>
                <a:effectLst/>
                <a:latin typeface="Arial" panose="020B0604020202020204" pitchFamily="34" charset="0"/>
              </a:rPr>
              <a:t>prestigio</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NeurIPS</a:t>
            </a:r>
            <a:r>
              <a:rPr lang="en-US" sz="1800" b="0" i="0" u="none" strike="noStrike" dirty="0">
                <a:solidFill>
                  <a:srgbClr val="000000"/>
                </a:solidFill>
                <a:effectLst/>
                <a:latin typeface="Arial" panose="020B0604020202020204" pitchFamily="34" charset="0"/>
              </a:rPr>
              <a:t>, ICML).</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Explora preprints </a:t>
            </a:r>
            <a:r>
              <a:rPr lang="en-US" sz="1800" b="0" i="0" u="none" strike="noStrike" dirty="0" err="1">
                <a:solidFill>
                  <a:srgbClr val="000000"/>
                </a:solidFill>
                <a:effectLst/>
                <a:latin typeface="Arial" panose="020B0604020202020204" pitchFamily="34" charset="0"/>
              </a:rPr>
              <a:t>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arXiv</a:t>
            </a:r>
            <a:r>
              <a:rPr lang="en-US" sz="1800" b="0" i="0" u="none" strike="noStrike" dirty="0">
                <a:solidFill>
                  <a:srgbClr val="000000"/>
                </a:solidFill>
                <a:effectLst/>
                <a:latin typeface="Arial" panose="020B0604020202020204" pitchFamily="34" charset="0"/>
              </a:rPr>
              <a:t> y SSRN.</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Aprendizaje</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Práctico</a:t>
            </a:r>
            <a:r>
              <a:rPr lang="en-US" sz="1800" b="1" i="0" u="none" strike="noStrike" dirty="0">
                <a:solidFill>
                  <a:srgbClr val="000000"/>
                </a:solidFill>
                <a:effectLst/>
                <a:latin typeface="Arial" panose="020B0604020202020204" pitchFamily="34" charset="0"/>
              </a:rPr>
              <a:t>:</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0" i="0" u="none" strike="noStrike" dirty="0" err="1">
                <a:solidFill>
                  <a:srgbClr val="000000"/>
                </a:solidFill>
                <a:effectLst/>
                <a:latin typeface="Arial" panose="020B0604020202020204" pitchFamily="34" charset="0"/>
              </a:rPr>
              <a:t>Experimenta</a:t>
            </a:r>
            <a:r>
              <a:rPr lang="en-US" sz="1800" b="0" i="0" u="none" strike="noStrike" dirty="0">
                <a:solidFill>
                  <a:srgbClr val="000000"/>
                </a:solidFill>
                <a:effectLst/>
                <a:latin typeface="Arial" panose="020B0604020202020204" pitchFamily="34" charset="0"/>
              </a:rPr>
              <a:t> con </a:t>
            </a:r>
            <a:r>
              <a:rPr lang="en-US" sz="1800" b="0" i="0" u="none" strike="noStrike" dirty="0" err="1">
                <a:solidFill>
                  <a:srgbClr val="000000"/>
                </a:solidFill>
                <a:effectLst/>
                <a:latin typeface="Arial" panose="020B0604020202020204" pitchFamily="34" charset="0"/>
              </a:rPr>
              <a:t>herramientas</a:t>
            </a:r>
            <a:r>
              <a:rPr lang="en-US" sz="1800" b="0" i="0" u="none" strike="noStrike" dirty="0">
                <a:solidFill>
                  <a:srgbClr val="000000"/>
                </a:solidFill>
                <a:effectLst/>
                <a:latin typeface="Arial" panose="020B0604020202020204" pitchFamily="34" charset="0"/>
              </a:rPr>
              <a:t> open source (TensorFlow, </a:t>
            </a:r>
            <a:r>
              <a:rPr lang="en-US" sz="1800" b="0" i="0" u="none" strike="noStrike" dirty="0" err="1">
                <a:solidFill>
                  <a:srgbClr val="000000"/>
                </a:solidFill>
                <a:effectLst/>
                <a:latin typeface="Arial" panose="020B0604020202020204" pitchFamily="34" charset="0"/>
              </a:rPr>
              <a:t>PyTorch</a:t>
            </a:r>
            <a:r>
              <a:rPr lang="en-US" sz="1800" b="0" i="0" u="none" strike="noStrike" dirty="0">
                <a:solidFill>
                  <a:srgbClr val="000000"/>
                </a:solidFill>
                <a:effectLst/>
                <a:latin typeface="Arial" panose="020B0604020202020204" pitchFamily="34" charset="0"/>
              </a:rPr>
              <a:t>) y datasets </a:t>
            </a:r>
            <a:r>
              <a:rPr lang="en-US" sz="1800" b="0" i="0" u="none" strike="noStrike" dirty="0" err="1">
                <a:solidFill>
                  <a:srgbClr val="000000"/>
                </a:solidFill>
                <a:effectLst/>
                <a:latin typeface="Arial" panose="020B0604020202020204" pitchFamily="34" charset="0"/>
              </a:rPr>
              <a:t>en</a:t>
            </a:r>
            <a:r>
              <a:rPr lang="en-US" sz="1800" b="0" i="0" u="none" strike="noStrike" dirty="0">
                <a:solidFill>
                  <a:srgbClr val="000000"/>
                </a:solidFill>
                <a:effectLst/>
                <a:latin typeface="Arial" panose="020B0604020202020204" pitchFamily="34" charset="0"/>
              </a:rPr>
              <a:t> Kaggle.</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0" i="0" u="none" strike="noStrike" dirty="0" err="1">
                <a:solidFill>
                  <a:srgbClr val="000000"/>
                </a:solidFill>
                <a:effectLst/>
                <a:latin typeface="Arial" panose="020B0604020202020204" pitchFamily="34" charset="0"/>
              </a:rPr>
              <a:t>Participa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competencias</a:t>
            </a:r>
            <a:r>
              <a:rPr lang="en-US" sz="1800" b="0" i="0" u="none" strike="noStrike" dirty="0">
                <a:solidFill>
                  <a:srgbClr val="000000"/>
                </a:solidFill>
                <a:effectLst/>
                <a:latin typeface="Arial" panose="020B0604020202020204" pitchFamily="34" charset="0"/>
              </a:rPr>
              <a:t> de machine learning.</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Cursos</a:t>
            </a:r>
            <a:r>
              <a:rPr lang="en-US" sz="1800" b="1" i="0" u="none" strike="noStrike" dirty="0">
                <a:solidFill>
                  <a:srgbClr val="000000"/>
                </a:solidFill>
                <a:effectLst/>
                <a:latin typeface="Arial" panose="020B0604020202020204" pitchFamily="34" charset="0"/>
              </a:rPr>
              <a:t> y </a:t>
            </a:r>
            <a:r>
              <a:rPr lang="en-US" sz="1800" b="1" i="0" u="none" strike="noStrike" dirty="0" err="1">
                <a:solidFill>
                  <a:srgbClr val="000000"/>
                </a:solidFill>
                <a:effectLst/>
                <a:latin typeface="Arial" panose="020B0604020202020204" pitchFamily="34" charset="0"/>
              </a:rPr>
              <a:t>Certificaciones</a:t>
            </a:r>
            <a:r>
              <a:rPr lang="en-US" sz="1800" b="1" i="0" u="none" strike="noStrike" dirty="0">
                <a:solidFill>
                  <a:srgbClr val="000000"/>
                </a:solidFill>
                <a:effectLst/>
                <a:latin typeface="Arial" panose="020B0604020202020204" pitchFamily="34" charset="0"/>
              </a:rPr>
              <a:t>:</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0" i="0" u="none" strike="noStrike" dirty="0" err="1">
                <a:solidFill>
                  <a:srgbClr val="000000"/>
                </a:solidFill>
                <a:effectLst/>
                <a:latin typeface="Arial" panose="020B0604020202020204" pitchFamily="34" charset="0"/>
              </a:rPr>
              <a:t>Inscríbete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cursos</a:t>
            </a:r>
            <a:r>
              <a:rPr lang="en-US" sz="1800" b="0" i="0" u="none" strike="noStrike" dirty="0">
                <a:solidFill>
                  <a:srgbClr val="000000"/>
                </a:solidFill>
                <a:effectLst/>
                <a:latin typeface="Arial" panose="020B0604020202020204" pitchFamily="34" charset="0"/>
              </a:rPr>
              <a:t> online (Coursera, EdX, Udacity) y </a:t>
            </a:r>
            <a:r>
              <a:rPr lang="en-US" sz="1800" b="0" i="0" u="none" strike="noStrike" dirty="0" err="1">
                <a:solidFill>
                  <a:srgbClr val="000000"/>
                </a:solidFill>
                <a:effectLst/>
                <a:latin typeface="Arial" panose="020B0604020202020204" pitchFamily="34" charset="0"/>
              </a:rPr>
              <a:t>programas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presenciales</a:t>
            </a:r>
            <a:r>
              <a:rPr lang="en-US" sz="1800" b="0" i="0" u="none" strike="noStrike" dirty="0">
                <a:solidFill>
                  <a:srgbClr val="000000"/>
                </a:solidFill>
                <a:effectLst/>
                <a:latin typeface="Arial" panose="020B0604020202020204" pitchFamily="34" charset="0"/>
              </a:rPr>
              <a:t>.</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1" i="0" u="none" strike="noStrike" dirty="0">
                <a:solidFill>
                  <a:srgbClr val="000000"/>
                </a:solidFill>
                <a:effectLst/>
                <a:latin typeface="Arial" panose="020B0604020202020204" pitchFamily="34" charset="0"/>
              </a:rPr>
              <a:t>Desarrollo Personal:</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lnSpc>
                <a:spcPct val="120000"/>
              </a:lnSpc>
              <a:buFont typeface="Arial" panose="020B0604020202020204" pitchFamily="34" charset="0"/>
              <a:buChar char="•"/>
            </a:pPr>
            <a:r>
              <a:rPr lang="en-US" sz="1800" b="0" i="0" u="none" strike="noStrike" dirty="0" err="1">
                <a:solidFill>
                  <a:srgbClr val="000000"/>
                </a:solidFill>
                <a:effectLst/>
                <a:latin typeface="Arial" panose="020B0604020202020204" pitchFamily="34" charset="0"/>
              </a:rPr>
              <a:t>Diseña</a:t>
            </a:r>
            <a:r>
              <a:rPr lang="en-US" sz="1800" b="0" i="0" u="none" strike="noStrike" dirty="0">
                <a:solidFill>
                  <a:srgbClr val="000000"/>
                </a:solidFill>
                <a:effectLst/>
                <a:latin typeface="Arial" panose="020B0604020202020204" pitchFamily="34" charset="0"/>
              </a:rPr>
              <a:t> un plan de </a:t>
            </a:r>
            <a:r>
              <a:rPr lang="en-US" sz="1800" b="0" i="0" u="none" strike="noStrike" dirty="0" err="1">
                <a:solidFill>
                  <a:srgbClr val="000000"/>
                </a:solidFill>
                <a:effectLst/>
                <a:latin typeface="Arial" panose="020B0604020202020204" pitchFamily="34" charset="0"/>
              </a:rPr>
              <a:t>aprendizaje</a:t>
            </a:r>
            <a:r>
              <a:rPr lang="en-US" sz="1800" b="0" i="0" u="none" strike="noStrike" dirty="0">
                <a:solidFill>
                  <a:srgbClr val="000000"/>
                </a:solidFill>
                <a:effectLst/>
                <a:latin typeface="Arial" panose="020B0604020202020204" pitchFamily="34" charset="0"/>
              </a:rPr>
              <a:t> y </a:t>
            </a:r>
            <a:r>
              <a:rPr lang="en-US" sz="1800" b="0" i="0" u="none" strike="noStrike" dirty="0" err="1">
                <a:solidFill>
                  <a:srgbClr val="000000"/>
                </a:solidFill>
                <a:effectLst/>
                <a:latin typeface="Arial" panose="020B0604020202020204" pitchFamily="34" charset="0"/>
              </a:rPr>
              <a:t>crea</a:t>
            </a:r>
            <a:r>
              <a:rPr lang="en-US" sz="1800" b="0" i="0" u="none" strike="noStrike" dirty="0">
                <a:solidFill>
                  <a:srgbClr val="000000"/>
                </a:solidFill>
                <a:effectLst/>
                <a:latin typeface="Arial" panose="020B0604020202020204" pitchFamily="34" charset="0"/>
              </a:rPr>
              <a:t> un </a:t>
            </a:r>
            <a:r>
              <a:rPr lang="en-US" sz="1800" b="0" i="0" u="none" strike="noStrike" dirty="0" err="1">
                <a:solidFill>
                  <a:srgbClr val="000000"/>
                </a:solidFill>
                <a:effectLst/>
                <a:latin typeface="Arial" panose="020B0604020202020204" pitchFamily="34" charset="0"/>
              </a:rPr>
              <a:t>portafolio</a:t>
            </a:r>
            <a:r>
              <a:rPr lang="en-US" sz="1800" b="0" i="0" u="none" strike="noStrike" dirty="0">
                <a:solidFill>
                  <a:srgbClr val="000000"/>
                </a:solidFill>
                <a:effectLst/>
                <a:latin typeface="Arial" panose="020B0604020202020204" pitchFamily="34" charset="0"/>
              </a:rPr>
              <a:t> de </a:t>
            </a:r>
            <a:r>
              <a:rPr lang="en-US" sz="1800" b="0" i="0" u="none" strike="noStrike" dirty="0" err="1">
                <a:solidFill>
                  <a:srgbClr val="000000"/>
                </a:solidFill>
                <a:effectLst/>
                <a:latin typeface="Arial" panose="020B0604020202020204" pitchFamily="34" charset="0"/>
              </a:rPr>
              <a:t>proyectos</a:t>
            </a:r>
            <a:r>
              <a:rPr lang="en-US" sz="1800" b="0" i="0" u="none" strike="noStrike"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387272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6A3E83-2590-EE40-67E6-D0AC42CB25CE}"/>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F48B3534-3926-21F6-D9F0-2F5A79EC07B1}"/>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Picture 19">
            <a:extLst>
              <a:ext uri="{FF2B5EF4-FFF2-40B4-BE49-F238E27FC236}">
                <a16:creationId xmlns:a16="http://schemas.microsoft.com/office/drawing/2014/main" id="{EB2C7CDF-9407-A3AF-5F39-EA0C5E24218A}"/>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3739742">
            <a:off x="4555864" y="2199381"/>
            <a:ext cx="4061534" cy="4075736"/>
          </a:xfrm>
          <a:prstGeom prst="rect">
            <a:avLst/>
          </a:prstGeom>
        </p:spPr>
      </p:pic>
      <p:sp>
        <p:nvSpPr>
          <p:cNvPr id="2" name="TextBox 1">
            <a:extLst>
              <a:ext uri="{FF2B5EF4-FFF2-40B4-BE49-F238E27FC236}">
                <a16:creationId xmlns:a16="http://schemas.microsoft.com/office/drawing/2014/main" id="{1CD83CB8-1067-EC39-8CB8-6FCC7F7D33B5}"/>
              </a:ext>
            </a:extLst>
          </p:cNvPr>
          <p:cNvSpPr txBox="1"/>
          <p:nvPr/>
        </p:nvSpPr>
        <p:spPr>
          <a:xfrm>
            <a:off x="594682" y="374250"/>
            <a:ext cx="5495741" cy="461665"/>
          </a:xfrm>
          <a:prstGeom prst="rect">
            <a:avLst/>
          </a:prstGeom>
          <a:noFill/>
        </p:spPr>
        <p:txBody>
          <a:bodyPr wrap="square" rtlCol="0">
            <a:spAutoFit/>
          </a:bodyPr>
          <a:lstStyle/>
          <a:p>
            <a:pPr defTabSz="685800">
              <a:defRPr/>
            </a:pPr>
            <a:r>
              <a:rPr lang="es-MX" sz="2400" b="1" dirty="0">
                <a:solidFill>
                  <a:schemeClr val="bg1"/>
                </a:solidFill>
                <a:latin typeface="Verdana" panose="020B0604030504040204" pitchFamily="34" charset="0"/>
                <a:ea typeface="Verdana" panose="020B0604030504040204" pitchFamily="34" charset="0"/>
              </a:rPr>
              <a:t>Potencial STEM</a:t>
            </a:r>
            <a:endParaRPr lang="es-CO" sz="2400" b="1" dirty="0">
              <a:solidFill>
                <a:schemeClr val="bg1"/>
              </a:solidFill>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59E84C20-E710-59F2-B3D5-69239EE8218C}"/>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20243817">
            <a:off x="5657410" y="-1794396"/>
            <a:ext cx="4061534" cy="4075736"/>
          </a:xfrm>
          <a:prstGeom prst="rect">
            <a:avLst/>
          </a:prstGeom>
        </p:spPr>
      </p:pic>
      <p:sp>
        <p:nvSpPr>
          <p:cNvPr id="3" name="Rectangle 11">
            <a:extLst>
              <a:ext uri="{FF2B5EF4-FFF2-40B4-BE49-F238E27FC236}">
                <a16:creationId xmlns:a16="http://schemas.microsoft.com/office/drawing/2014/main" id="{04B2EBE6-20EF-E608-F7A1-417AE2A8B8BA}"/>
              </a:ext>
            </a:extLst>
          </p:cNvPr>
          <p:cNvSpPr txBox="1"/>
          <p:nvPr/>
        </p:nvSpPr>
        <p:spPr>
          <a:xfrm>
            <a:off x="709451" y="1106241"/>
            <a:ext cx="4190297" cy="364715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Los negocios de inversión tradicionales contratan pequeños equipos autosuficientes, que </a:t>
            </a:r>
            <a:r>
              <a:rPr lang="es-ES" sz="1050" i="1">
                <a:solidFill>
                  <a:schemeClr val="bg1"/>
                </a:solidFill>
                <a:latin typeface="Verdana" panose="020B0604030504040204" pitchFamily="34" charset="0"/>
                <a:ea typeface="Verdana" panose="020B0604030504040204" pitchFamily="34" charset="0"/>
                <a:cs typeface="Arial" panose="020B0604020202020204" pitchFamily="34" charset="0"/>
              </a:rPr>
              <a:t>no</a:t>
            </a: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 colaborarán</a:t>
            </a:r>
          </a:p>
          <a:p>
            <a:pPr marL="557213" lvl="1" indent="-214313">
              <a:buClr>
                <a:schemeClr val="accent4"/>
              </a:buClr>
              <a:buFont typeface="Courier New" panose="02070309020205020404" pitchFamily="49" charset="0"/>
              <a:buChar char="o"/>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 En realidad, los equipos compiten entre ellos</a:t>
            </a:r>
          </a:p>
          <a:p>
            <a:pPr algn="l">
              <a:lnSpc>
                <a:spcPct val="100000"/>
              </a:lnSpc>
            </a:pPr>
            <a:endParaRPr lang="es-ES" sz="1050">
              <a:solidFill>
                <a:schemeClr val="bg1"/>
              </a:solidFill>
              <a:latin typeface="Verdana" panose="020B0604030504040204" pitchFamily="34" charset="0"/>
              <a:ea typeface="Verdana" panose="020B0604030504040204" pitchFamily="34" charset="0"/>
              <a:cs typeface="Arial" panose="020B0604020202020204" pitchFamily="34" charset="0"/>
            </a:endParaRPr>
          </a:p>
          <a:p>
            <a:pPr marL="214313" indent="-214313" algn="l">
              <a:lnSpc>
                <a:spcPct val="100000"/>
              </a:lnSpc>
              <a:buClr>
                <a:srgbClr val="EFB810"/>
              </a:buClr>
              <a:buFont typeface="Arial" panose="020B0604020202020204" pitchFamily="34" charset="0"/>
              <a:buChar char="•"/>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El objetivo del negocio es lograr la diversificación a través de la competición</a:t>
            </a:r>
          </a:p>
          <a:p>
            <a:pPr algn="l">
              <a:lnSpc>
                <a:spcPct val="100000"/>
              </a:lnSpc>
            </a:pPr>
            <a:endParaRPr lang="es-ES" sz="1050">
              <a:solidFill>
                <a:schemeClr val="bg1"/>
              </a:solidFill>
              <a:latin typeface="Verdana" panose="020B0604030504040204" pitchFamily="34" charset="0"/>
              <a:ea typeface="Verdana" panose="020B0604030504040204" pitchFamily="34" charset="0"/>
              <a:cs typeface="Arial" panose="020B0604020202020204" pitchFamily="34" charset="0"/>
            </a:endParaRPr>
          </a:p>
          <a:p>
            <a:pPr marL="214313" indent="-214313" algn="l">
              <a:lnSpc>
                <a:spcPct val="100000"/>
              </a:lnSpc>
              <a:buClr>
                <a:srgbClr val="FFC000"/>
              </a:buClr>
              <a:buFont typeface="Arial" panose="020B0604020202020204" pitchFamily="34" charset="0"/>
              <a:buChar char="•"/>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Sin embargo, este paradigma sufre de:</a:t>
            </a:r>
          </a:p>
          <a:p>
            <a:pPr marL="214313" indent="-214313" algn="l">
              <a:lnSpc>
                <a:spcPct val="100000"/>
              </a:lnSpc>
              <a:buClr>
                <a:srgbClr val="FFC000"/>
              </a:buClr>
              <a:buFont typeface="Courier New" panose="02070309020205020404" pitchFamily="49" charset="0"/>
              <a:buChar char="o"/>
            </a:pPr>
            <a:endParaRPr lang="es-ES" sz="1050">
              <a:solidFill>
                <a:schemeClr val="bg1"/>
              </a:solidFill>
              <a:latin typeface="Verdana" panose="020B0604030504040204" pitchFamily="34" charset="0"/>
              <a:ea typeface="Verdana" panose="020B0604030504040204" pitchFamily="34" charset="0"/>
              <a:cs typeface="Arial" panose="020B0604020202020204" pitchFamily="34" charset="0"/>
            </a:endParaRPr>
          </a:p>
          <a:p>
            <a:pPr marL="600075" lvl="1" indent="-257175">
              <a:buClr>
                <a:schemeClr val="accent4"/>
              </a:buClr>
              <a:buFont typeface="Courier New" panose="02070309020205020404" pitchFamily="49" charset="0"/>
              <a:buChar char="o"/>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Profundidad limitada (equipos generalizados)</a:t>
            </a:r>
          </a:p>
          <a:p>
            <a:pPr marL="600075" lvl="1" indent="-257175">
              <a:buClr>
                <a:schemeClr val="accent4"/>
              </a:buClr>
              <a:buFont typeface="Courier New" panose="02070309020205020404" pitchFamily="49" charset="0"/>
              <a:buChar char="o"/>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Escalabilidad limitada (un equipo por estrategia)</a:t>
            </a:r>
          </a:p>
          <a:p>
            <a:pPr marL="600075" lvl="1" indent="-257175">
              <a:buClr>
                <a:schemeClr val="accent4"/>
              </a:buClr>
              <a:buFont typeface="Courier New" panose="02070309020205020404" pitchFamily="49" charset="0"/>
              <a:buChar char="o"/>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Incentiva el </a:t>
            </a:r>
            <a:r>
              <a:rPr lang="es-ES" sz="1050" err="1">
                <a:solidFill>
                  <a:schemeClr val="bg1"/>
                </a:solidFill>
                <a:latin typeface="Verdana" panose="020B0604030504040204" pitchFamily="34" charset="0"/>
                <a:ea typeface="Verdana" panose="020B0604030504040204" pitchFamily="34" charset="0"/>
                <a:cs typeface="Arial" panose="020B0604020202020204" pitchFamily="34" charset="0"/>
              </a:rPr>
              <a:t>alpha</a:t>
            </a: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 macroscópico (debido a los recursos limitados)</a:t>
            </a:r>
          </a:p>
          <a:p>
            <a:pPr marL="600075" lvl="1" indent="-257175">
              <a:buClr>
                <a:schemeClr val="accent4"/>
              </a:buClr>
              <a:buFont typeface="Courier New" panose="02070309020205020404" pitchFamily="49" charset="0"/>
              <a:buChar char="o"/>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Incentiva los falsos positivos (debido a la competición)</a:t>
            </a:r>
          </a:p>
          <a:p>
            <a:pPr marL="600075" lvl="1" indent="-257175">
              <a:buClr>
                <a:schemeClr val="accent4"/>
              </a:buClr>
              <a:buFont typeface="Courier New" panose="02070309020205020404" pitchFamily="49" charset="0"/>
              <a:buChar char="o"/>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No hay conocimiento reutilizable (IP de cada equipo)</a:t>
            </a:r>
          </a:p>
          <a:p>
            <a:pPr marL="600075" lvl="1" indent="-257175">
              <a:buClr>
                <a:schemeClr val="accent4"/>
              </a:buClr>
              <a:buFont typeface="Courier New" panose="02070309020205020404" pitchFamily="49" charset="0"/>
              <a:buChar char="o"/>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No hay mecanismos de auto-corrección (ya que no hay colaboración)</a:t>
            </a:r>
          </a:p>
          <a:p>
            <a:pPr algn="l">
              <a:lnSpc>
                <a:spcPct val="100000"/>
              </a:lnSpc>
            </a:pPr>
            <a:endParaRPr lang="es-ES" sz="1050">
              <a:solidFill>
                <a:schemeClr val="bg1"/>
              </a:solidFill>
              <a:latin typeface="Verdana" panose="020B0604030504040204" pitchFamily="34" charset="0"/>
              <a:ea typeface="Verdana" panose="020B0604030504040204" pitchFamily="34" charset="0"/>
              <a:cs typeface="Arial" panose="020B0604020202020204" pitchFamily="34" charset="0"/>
            </a:endParaRPr>
          </a:p>
          <a:p>
            <a:pPr marL="214313" indent="-214313" algn="l">
              <a:lnSpc>
                <a:spcPct val="100000"/>
              </a:lnSpc>
              <a:buClr>
                <a:srgbClr val="EFB810"/>
              </a:buClr>
              <a:buFont typeface="Arial" panose="020B0604020202020204" pitchFamily="34" charset="0"/>
              <a:buChar char="•"/>
            </a:pPr>
            <a:r>
              <a:rPr lang="es-ES" sz="1050">
                <a:solidFill>
                  <a:schemeClr val="bg1"/>
                </a:solidFill>
                <a:latin typeface="Verdana" panose="020B0604030504040204" pitchFamily="34" charset="0"/>
                <a:ea typeface="Verdana" panose="020B0604030504040204" pitchFamily="34" charset="0"/>
                <a:cs typeface="Arial" panose="020B0604020202020204" pitchFamily="34" charset="0"/>
              </a:rPr>
              <a:t>No es el mejor para talento científico</a:t>
            </a:r>
          </a:p>
        </p:txBody>
      </p:sp>
      <p:grpSp>
        <p:nvGrpSpPr>
          <p:cNvPr id="9" name="Grupo 8">
            <a:extLst>
              <a:ext uri="{FF2B5EF4-FFF2-40B4-BE49-F238E27FC236}">
                <a16:creationId xmlns:a16="http://schemas.microsoft.com/office/drawing/2014/main" id="{CB7ED64E-F82D-0ED2-F7A5-1E0BBCA80265}"/>
              </a:ext>
            </a:extLst>
          </p:cNvPr>
          <p:cNvGrpSpPr/>
          <p:nvPr/>
        </p:nvGrpSpPr>
        <p:grpSpPr>
          <a:xfrm>
            <a:off x="5665572" y="1018867"/>
            <a:ext cx="2712597" cy="3772918"/>
            <a:chOff x="7738704" y="1549825"/>
            <a:chExt cx="3616797" cy="5030556"/>
          </a:xfrm>
        </p:grpSpPr>
        <p:sp>
          <p:nvSpPr>
            <p:cNvPr id="10" name="Rectángulo 9">
              <a:extLst>
                <a:ext uri="{FF2B5EF4-FFF2-40B4-BE49-F238E27FC236}">
                  <a16:creationId xmlns:a16="http://schemas.microsoft.com/office/drawing/2014/main" id="{ABC2092B-1663-ABBD-2B2B-E83B6541C855}"/>
                </a:ext>
              </a:extLst>
            </p:cNvPr>
            <p:cNvSpPr/>
            <p:nvPr/>
          </p:nvSpPr>
          <p:spPr>
            <a:xfrm>
              <a:off x="7749626" y="5161735"/>
              <a:ext cx="3605875" cy="10503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4" name="Rectángulo 13">
              <a:extLst>
                <a:ext uri="{FF2B5EF4-FFF2-40B4-BE49-F238E27FC236}">
                  <a16:creationId xmlns:a16="http://schemas.microsoft.com/office/drawing/2014/main" id="{A33FDFF7-26C2-6B28-6BDC-067EFF8DD2DF}"/>
                </a:ext>
              </a:extLst>
            </p:cNvPr>
            <p:cNvSpPr/>
            <p:nvPr/>
          </p:nvSpPr>
          <p:spPr>
            <a:xfrm>
              <a:off x="7747954" y="3223189"/>
              <a:ext cx="3605875" cy="105032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6" name="Rectángulo 15">
              <a:extLst>
                <a:ext uri="{FF2B5EF4-FFF2-40B4-BE49-F238E27FC236}">
                  <a16:creationId xmlns:a16="http://schemas.microsoft.com/office/drawing/2014/main" id="{65908E06-508C-35BB-64C7-D2081667EF6D}"/>
                </a:ext>
              </a:extLst>
            </p:cNvPr>
            <p:cNvSpPr/>
            <p:nvPr/>
          </p:nvSpPr>
          <p:spPr>
            <a:xfrm>
              <a:off x="7738704" y="1888381"/>
              <a:ext cx="3605875" cy="10503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pic>
          <p:nvPicPr>
            <p:cNvPr id="17" name="Picture 2" descr="El trabajo en equipo: las reglas del juego y las del ego">
              <a:extLst>
                <a:ext uri="{FF2B5EF4-FFF2-40B4-BE49-F238E27FC236}">
                  <a16:creationId xmlns:a16="http://schemas.microsoft.com/office/drawing/2014/main" id="{E9B80CAA-6AEF-8E93-DAED-8E1F597CAD93}"/>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81997" y="2023347"/>
              <a:ext cx="857671" cy="7815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l trabajo en equipo: las reglas del juego y las del ego">
              <a:extLst>
                <a:ext uri="{FF2B5EF4-FFF2-40B4-BE49-F238E27FC236}">
                  <a16:creationId xmlns:a16="http://schemas.microsoft.com/office/drawing/2014/main" id="{9114D34F-C8B2-2E74-C53F-C0BA9A5B9E67}"/>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43619" y="2023347"/>
              <a:ext cx="857671" cy="7815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l trabajo en equipo: las reglas del juego y las del ego">
              <a:extLst>
                <a:ext uri="{FF2B5EF4-FFF2-40B4-BE49-F238E27FC236}">
                  <a16:creationId xmlns:a16="http://schemas.microsoft.com/office/drawing/2014/main" id="{496835F8-0768-2A8F-DE9F-C50F4FA1C7F0}"/>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808" y="2023347"/>
              <a:ext cx="857671" cy="7815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atabase - Free technology icons">
              <a:extLst>
                <a:ext uri="{FF2B5EF4-FFF2-40B4-BE49-F238E27FC236}">
                  <a16:creationId xmlns:a16="http://schemas.microsoft.com/office/drawing/2014/main" id="{E134FD3A-18CA-170F-AF9D-26D3C4AC6A3F}"/>
                </a:ext>
              </a:extLst>
            </p:cNvPr>
            <p:cNvPicPr>
              <a:picLocks noChangeAspect="1" noChangeArrowheads="1"/>
            </p:cNvPicPr>
            <p:nvPr/>
          </p:nvPicPr>
          <p:blipFill>
            <a:blip r:embed="rId5"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25868" y="3330052"/>
              <a:ext cx="813800" cy="8138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Chip - Iconos gratis de computadora">
              <a:extLst>
                <a:ext uri="{FF2B5EF4-FFF2-40B4-BE49-F238E27FC236}">
                  <a16:creationId xmlns:a16="http://schemas.microsoft.com/office/drawing/2014/main" id="{16E9E5B4-D6C8-863A-7477-22CE8241A2B8}"/>
                </a:ext>
              </a:extLst>
            </p:cNvPr>
            <p:cNvPicPr>
              <a:picLocks noChangeAspect="1" noChangeArrowheads="1"/>
            </p:cNvPicPr>
            <p:nvPr/>
          </p:nvPicPr>
          <p:blipFill>
            <a:blip r:embed="rId6"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95416" y="3290725"/>
              <a:ext cx="892453" cy="8924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ode icon - Free download on Iconfinder">
              <a:extLst>
                <a:ext uri="{FF2B5EF4-FFF2-40B4-BE49-F238E27FC236}">
                  <a16:creationId xmlns:a16="http://schemas.microsoft.com/office/drawing/2014/main" id="{44E28D2E-1D87-4BF7-4B0E-95D5885ACA2D}"/>
                </a:ext>
              </a:extLst>
            </p:cNvPr>
            <p:cNvPicPr>
              <a:picLocks noChangeAspect="1" noChangeArrowheads="1"/>
            </p:cNvPicPr>
            <p:nvPr/>
          </p:nvPicPr>
          <p:blipFill>
            <a:blip r:embed="rId7"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74506" y="3330052"/>
              <a:ext cx="795895" cy="7958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Chess pieces - Free healthcare and medical icons">
              <a:extLst>
                <a:ext uri="{FF2B5EF4-FFF2-40B4-BE49-F238E27FC236}">
                  <a16:creationId xmlns:a16="http://schemas.microsoft.com/office/drawing/2014/main" id="{393AB7A9-EDBE-79DA-70B9-0E9B90DC5110}"/>
                </a:ext>
              </a:extLst>
            </p:cNvPr>
            <p:cNvPicPr>
              <a:picLocks noChangeAspect="1" noChangeArrowheads="1"/>
            </p:cNvPicPr>
            <p:nvPr/>
          </p:nvPicPr>
          <p:blipFill>
            <a:blip r:embed="rId8"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25868" y="5310150"/>
              <a:ext cx="845322" cy="8453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Chess pieces - Free healthcare and medical icons">
              <a:extLst>
                <a:ext uri="{FF2B5EF4-FFF2-40B4-BE49-F238E27FC236}">
                  <a16:creationId xmlns:a16="http://schemas.microsoft.com/office/drawing/2014/main" id="{6D69843B-5736-F667-FF8C-1530545766EB}"/>
                </a:ext>
              </a:extLst>
            </p:cNvPr>
            <p:cNvPicPr>
              <a:picLocks noChangeAspect="1" noChangeArrowheads="1"/>
            </p:cNvPicPr>
            <p:nvPr/>
          </p:nvPicPr>
          <p:blipFill>
            <a:blip r:embed="rId8"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95099" y="5310150"/>
              <a:ext cx="845322" cy="84532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Chess pieces - Free healthcare and medical icons">
              <a:extLst>
                <a:ext uri="{FF2B5EF4-FFF2-40B4-BE49-F238E27FC236}">
                  <a16:creationId xmlns:a16="http://schemas.microsoft.com/office/drawing/2014/main" id="{EDFDB8F0-8B66-7DFA-AB29-9D9D888E9683}"/>
                </a:ext>
              </a:extLst>
            </p:cNvPr>
            <p:cNvPicPr>
              <a:picLocks noChangeAspect="1" noChangeArrowheads="1"/>
            </p:cNvPicPr>
            <p:nvPr/>
          </p:nvPicPr>
          <p:blipFill>
            <a:blip r:embed="rId8"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4330" y="5310150"/>
              <a:ext cx="845322" cy="84532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11">
              <a:extLst>
                <a:ext uri="{FF2B5EF4-FFF2-40B4-BE49-F238E27FC236}">
                  <a16:creationId xmlns:a16="http://schemas.microsoft.com/office/drawing/2014/main" id="{7E97A9C9-3728-771A-FC4F-9F3433CFC59D}"/>
                </a:ext>
              </a:extLst>
            </p:cNvPr>
            <p:cNvSpPr txBox="1"/>
            <p:nvPr/>
          </p:nvSpPr>
          <p:spPr>
            <a:xfrm>
              <a:off x="8031384" y="1549825"/>
              <a:ext cx="3039017" cy="3385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Verdana" panose="020B0604030504040204" pitchFamily="34" charset="0"/>
                  <a:ea typeface="Verdana" panose="020B0604030504040204" pitchFamily="34" charset="0"/>
                  <a:cs typeface="Arial" panose="020B0604020202020204" pitchFamily="34" charset="0"/>
                </a:rPr>
                <a:t>Investigadores (Equipos </a:t>
              </a:r>
              <a:r>
                <a:rPr lang="es-ES" sz="1050" b="0" err="1">
                  <a:solidFill>
                    <a:schemeClr val="bg1"/>
                  </a:solidFill>
                  <a:latin typeface="Verdana" panose="020B0604030504040204" pitchFamily="34" charset="0"/>
                  <a:ea typeface="Verdana" panose="020B0604030504040204" pitchFamily="34" charset="0"/>
                  <a:cs typeface="Arial" panose="020B0604020202020204" pitchFamily="34" charset="0"/>
                </a:rPr>
                <a:t>Quant</a:t>
              </a:r>
              <a:r>
                <a:rPr lang="es-ES" sz="1050" b="0">
                  <a:solidFill>
                    <a:schemeClr val="bg1"/>
                  </a:solidFill>
                  <a:latin typeface="Verdana" panose="020B0604030504040204" pitchFamily="34" charset="0"/>
                  <a:ea typeface="Verdana" panose="020B0604030504040204" pitchFamily="34" charset="0"/>
                  <a:cs typeface="Arial" panose="020B0604020202020204" pitchFamily="34" charset="0"/>
                </a:rPr>
                <a:t>)</a:t>
              </a:r>
            </a:p>
          </p:txBody>
        </p:sp>
        <p:cxnSp>
          <p:nvCxnSpPr>
            <p:cNvPr id="30" name="Conector recto de flecha 29">
              <a:extLst>
                <a:ext uri="{FF2B5EF4-FFF2-40B4-BE49-F238E27FC236}">
                  <a16:creationId xmlns:a16="http://schemas.microsoft.com/office/drawing/2014/main" id="{C3B3F890-90FA-5D0F-F98E-220F1B2EE58E}"/>
                </a:ext>
              </a:extLst>
            </p:cNvPr>
            <p:cNvCxnSpPr>
              <a:stCxn id="17" idx="2"/>
            </p:cNvCxnSpPr>
            <p:nvPr/>
          </p:nvCxnSpPr>
          <p:spPr>
            <a:xfrm flipH="1">
              <a:off x="8410832" y="2804934"/>
              <a:ext cx="1" cy="3336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F596C662-560D-95F6-CB71-7C1E0D872A63}"/>
                </a:ext>
              </a:extLst>
            </p:cNvPr>
            <p:cNvCxnSpPr/>
            <p:nvPr/>
          </p:nvCxnSpPr>
          <p:spPr>
            <a:xfrm flipH="1">
              <a:off x="9550892" y="2829425"/>
              <a:ext cx="1" cy="3336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B6991E7C-27E4-1CF4-27EA-25FA9EB371E6}"/>
                </a:ext>
              </a:extLst>
            </p:cNvPr>
            <p:cNvCxnSpPr/>
            <p:nvPr/>
          </p:nvCxnSpPr>
          <p:spPr>
            <a:xfrm flipH="1">
              <a:off x="10672452" y="2818818"/>
              <a:ext cx="1" cy="3336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65E0A3C9-E89B-CA3C-CAC5-CDD8130092E4}"/>
                </a:ext>
              </a:extLst>
            </p:cNvPr>
            <p:cNvCxnSpPr/>
            <p:nvPr/>
          </p:nvCxnSpPr>
          <p:spPr>
            <a:xfrm flipH="1">
              <a:off x="8414734" y="4803646"/>
              <a:ext cx="1" cy="3336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BA1CD56B-96E0-02DE-45FB-8FDF25B4C220}"/>
                </a:ext>
              </a:extLst>
            </p:cNvPr>
            <p:cNvCxnSpPr/>
            <p:nvPr/>
          </p:nvCxnSpPr>
          <p:spPr>
            <a:xfrm flipH="1">
              <a:off x="9554167" y="4805173"/>
              <a:ext cx="1" cy="3336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6C8A7076-1B7F-E82A-2C01-F7E41074B579}"/>
                </a:ext>
              </a:extLst>
            </p:cNvPr>
            <p:cNvCxnSpPr/>
            <p:nvPr/>
          </p:nvCxnSpPr>
          <p:spPr>
            <a:xfrm flipH="1">
              <a:off x="10672452" y="4803646"/>
              <a:ext cx="1" cy="3336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11">
              <a:extLst>
                <a:ext uri="{FF2B5EF4-FFF2-40B4-BE49-F238E27FC236}">
                  <a16:creationId xmlns:a16="http://schemas.microsoft.com/office/drawing/2014/main" id="{7EE39B23-D617-204F-ADAC-09F826D915F0}"/>
                </a:ext>
              </a:extLst>
            </p:cNvPr>
            <p:cNvSpPr txBox="1"/>
            <p:nvPr/>
          </p:nvSpPr>
          <p:spPr>
            <a:xfrm>
              <a:off x="7981997" y="4243669"/>
              <a:ext cx="2968498" cy="57451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Verdana" panose="020B0604030504040204" pitchFamily="34" charset="0"/>
                  <a:ea typeface="Verdana" panose="020B0604030504040204" pitchFamily="34" charset="0"/>
                  <a:cs typeface="Arial" panose="020B0604020202020204" pitchFamily="34" charset="0"/>
                </a:rPr>
                <a:t>Plataformas tecnológicas / Recursos compartidos</a:t>
              </a:r>
            </a:p>
          </p:txBody>
        </p:sp>
        <p:sp>
          <p:nvSpPr>
            <p:cNvPr id="37" name="Rectangle 11">
              <a:extLst>
                <a:ext uri="{FF2B5EF4-FFF2-40B4-BE49-F238E27FC236}">
                  <a16:creationId xmlns:a16="http://schemas.microsoft.com/office/drawing/2014/main" id="{30FE332E-3B1E-B394-240E-73DC8EF69500}"/>
                </a:ext>
              </a:extLst>
            </p:cNvPr>
            <p:cNvSpPr txBox="1"/>
            <p:nvPr/>
          </p:nvSpPr>
          <p:spPr>
            <a:xfrm>
              <a:off x="8066641" y="6231568"/>
              <a:ext cx="2968498" cy="3488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Verdana" panose="020B0604030504040204" pitchFamily="34" charset="0"/>
                  <a:ea typeface="Verdana" panose="020B0604030504040204" pitchFamily="34" charset="0"/>
                  <a:cs typeface="Arial" panose="020B0604020202020204" pitchFamily="34" charset="0"/>
                </a:rPr>
                <a:t>Estrategias</a:t>
              </a:r>
            </a:p>
          </p:txBody>
        </p:sp>
      </p:grpSp>
    </p:spTree>
    <p:extLst>
      <p:ext uri="{BB962C8B-B14F-4D97-AF65-F5344CB8AC3E}">
        <p14:creationId xmlns:p14="http://schemas.microsoft.com/office/powerpoint/2010/main" val="2250238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D2F72-4DDB-8280-1309-71A11C246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89738-E910-CAC1-FBB3-E1F41DBB4E79}"/>
              </a:ext>
            </a:extLst>
          </p:cNvPr>
          <p:cNvSpPr>
            <a:spLocks noGrp="1"/>
          </p:cNvSpPr>
          <p:nvPr>
            <p:ph type="title"/>
          </p:nvPr>
        </p:nvSpPr>
        <p:spPr>
          <a:xfrm>
            <a:off x="4059555" y="611281"/>
            <a:ext cx="4760595" cy="1524000"/>
          </a:xfrm>
        </p:spPr>
        <p:txBody>
          <a:bodyPr/>
          <a:lstStyle/>
          <a:p>
            <a:r>
              <a:rPr lang="en-US" dirty="0"/>
              <a:t>El </a:t>
            </a:r>
            <a:r>
              <a:rPr lang="en-US" dirty="0" err="1"/>
              <a:t>mito</a:t>
            </a:r>
            <a:r>
              <a:rPr lang="en-US" dirty="0"/>
              <a:t> de </a:t>
            </a:r>
            <a:r>
              <a:rPr lang="en-US" dirty="0" err="1"/>
              <a:t>Sísifo</a:t>
            </a:r>
            <a:r>
              <a:rPr lang="en-US" dirty="0"/>
              <a:t>​</a:t>
            </a:r>
          </a:p>
        </p:txBody>
      </p:sp>
      <p:sp>
        <p:nvSpPr>
          <p:cNvPr id="3" name="Text Placeholder 2">
            <a:extLst>
              <a:ext uri="{FF2B5EF4-FFF2-40B4-BE49-F238E27FC236}">
                <a16:creationId xmlns:a16="http://schemas.microsoft.com/office/drawing/2014/main" id="{CD94F51A-1E5A-2740-18D6-F929489DAC58}"/>
              </a:ext>
            </a:extLst>
          </p:cNvPr>
          <p:cNvSpPr>
            <a:spLocks noGrp="1"/>
          </p:cNvSpPr>
          <p:nvPr>
            <p:ph type="body" sz="quarter" idx="10"/>
          </p:nvPr>
        </p:nvSpPr>
        <p:spPr>
          <a:xfrm>
            <a:off x="4059239" y="2205990"/>
            <a:ext cx="4760596" cy="731520"/>
          </a:xfrm>
        </p:spPr>
        <p:txBody>
          <a:bodyPr>
            <a:normAutofit/>
          </a:bodyPr>
          <a:lstStyle/>
          <a:p>
            <a:r>
              <a:rPr lang="es-MX" sz="1300" b="0" dirty="0"/>
              <a:t>“…No hay castigo más terrible que el trabajo inútil y sin esperanza.”​</a:t>
            </a:r>
            <a:endParaRPr lang="en-US" sz="1300" b="0" dirty="0"/>
          </a:p>
        </p:txBody>
      </p:sp>
      <p:pic>
        <p:nvPicPr>
          <p:cNvPr id="10" name="Marcador de posición de imagen 9">
            <a:extLst>
              <a:ext uri="{FF2B5EF4-FFF2-40B4-BE49-F238E27FC236}">
                <a16:creationId xmlns:a16="http://schemas.microsoft.com/office/drawing/2014/main" id="{4CB91B82-3C9D-81F9-E70D-BDDA982A5FE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5443" r="9597"/>
          <a:stretch/>
        </p:blipFill>
        <p:spPr>
          <a:xfrm>
            <a:off x="1" y="-1"/>
            <a:ext cx="3735389" cy="5097464"/>
          </a:xfrm>
        </p:spPr>
      </p:pic>
      <p:sp>
        <p:nvSpPr>
          <p:cNvPr id="7" name="Rectángulo 6">
            <a:extLst>
              <a:ext uri="{FF2B5EF4-FFF2-40B4-BE49-F238E27FC236}">
                <a16:creationId xmlns:a16="http://schemas.microsoft.com/office/drawing/2014/main" id="{7E9BBE75-5FA1-B37E-163A-9399D9649D2E}"/>
              </a:ext>
            </a:extLst>
          </p:cNvPr>
          <p:cNvSpPr/>
          <p:nvPr/>
        </p:nvSpPr>
        <p:spPr>
          <a:xfrm>
            <a:off x="3870960" y="167640"/>
            <a:ext cx="2095500" cy="6134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ext Placeholder 2">
            <a:extLst>
              <a:ext uri="{FF2B5EF4-FFF2-40B4-BE49-F238E27FC236}">
                <a16:creationId xmlns:a16="http://schemas.microsoft.com/office/drawing/2014/main" id="{0F4E2446-56F3-D5C7-6200-18171A17A4AF}"/>
              </a:ext>
            </a:extLst>
          </p:cNvPr>
          <p:cNvSpPr txBox="1">
            <a:spLocks/>
          </p:cNvSpPr>
          <p:nvPr/>
        </p:nvSpPr>
        <p:spPr>
          <a:xfrm>
            <a:off x="4059239" y="2863668"/>
            <a:ext cx="4760596" cy="1498781"/>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Clr>
                <a:srgbClr val="24397F"/>
              </a:buClr>
              <a:buFont typeface="Arial" panose="020B0604020202020204" pitchFamily="34" charset="0"/>
              <a:buNone/>
              <a:defRPr sz="1800" b="1" kern="1200">
                <a:solidFill>
                  <a:schemeClr val="tx1">
                    <a:lumMod val="75000"/>
                    <a:lumOff val="2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MX" sz="1300" b="0" dirty="0"/>
              <a:t>Las empresas que dirigen “</a:t>
            </a:r>
            <a:r>
              <a:rPr lang="es-MX" sz="1300" b="0" dirty="0" err="1"/>
              <a:t>quants</a:t>
            </a:r>
            <a:r>
              <a:rPr lang="es-MX" sz="1300" b="0" dirty="0"/>
              <a:t>” para trabajar en silos, o para desarrollar estrategias individuales, están lo imposible.​</a:t>
            </a:r>
          </a:p>
          <a:p>
            <a:r>
              <a:rPr lang="es-MX" sz="1300" b="0" dirty="0"/>
              <a:t>Identificar nuevas estrategias requiere equipos especializados que trabajen juntos. ​</a:t>
            </a:r>
          </a:p>
          <a:p>
            <a:r>
              <a:rPr lang="es-MX" sz="1300" b="0" dirty="0"/>
              <a:t>​Ejemplo: BMW</a:t>
            </a:r>
            <a:endParaRPr lang="en-US" sz="1300" b="0" dirty="0"/>
          </a:p>
        </p:txBody>
      </p:sp>
    </p:spTree>
    <p:extLst>
      <p:ext uri="{BB962C8B-B14F-4D97-AF65-F5344CB8AC3E}">
        <p14:creationId xmlns:p14="http://schemas.microsoft.com/office/powerpoint/2010/main" val="370397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263FC5-EFF4-88EA-E401-A2E533C0C6E6}"/>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7F3E1289-512C-A6C2-6676-57FED4C00586}"/>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Picture 19">
            <a:extLst>
              <a:ext uri="{FF2B5EF4-FFF2-40B4-BE49-F238E27FC236}">
                <a16:creationId xmlns:a16="http://schemas.microsoft.com/office/drawing/2014/main" id="{62C2F46A-040A-BA0E-3B46-8A0BDC475C3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3739742">
            <a:off x="4555864" y="2199381"/>
            <a:ext cx="4061534" cy="4075736"/>
          </a:xfrm>
          <a:prstGeom prst="rect">
            <a:avLst/>
          </a:prstGeom>
        </p:spPr>
      </p:pic>
      <p:pic>
        <p:nvPicPr>
          <p:cNvPr id="19" name="Picture 18">
            <a:extLst>
              <a:ext uri="{FF2B5EF4-FFF2-40B4-BE49-F238E27FC236}">
                <a16:creationId xmlns:a16="http://schemas.microsoft.com/office/drawing/2014/main" id="{FA451F6A-4337-D0D1-ABA7-DFADAF3C78BC}"/>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20243817">
            <a:off x="5657410" y="-1794396"/>
            <a:ext cx="4061534" cy="4075736"/>
          </a:xfrm>
          <a:prstGeom prst="rect">
            <a:avLst/>
          </a:prstGeom>
        </p:spPr>
      </p:pic>
      <p:sp>
        <p:nvSpPr>
          <p:cNvPr id="2" name="TextBox 1">
            <a:extLst>
              <a:ext uri="{FF2B5EF4-FFF2-40B4-BE49-F238E27FC236}">
                <a16:creationId xmlns:a16="http://schemas.microsoft.com/office/drawing/2014/main" id="{25696AB8-B5E4-1CEE-393C-37D4991035C2}"/>
              </a:ext>
            </a:extLst>
          </p:cNvPr>
          <p:cNvSpPr txBox="1"/>
          <p:nvPr/>
        </p:nvSpPr>
        <p:spPr>
          <a:xfrm>
            <a:off x="1868312" y="119882"/>
            <a:ext cx="5407373" cy="923330"/>
          </a:xfrm>
          <a:prstGeom prst="rect">
            <a:avLst/>
          </a:prstGeom>
          <a:noFill/>
        </p:spPr>
        <p:txBody>
          <a:bodyPr wrap="square" rtlCol="0">
            <a:spAutoFit/>
          </a:bodyPr>
          <a:lstStyle/>
          <a:p>
            <a:pPr algn="ctr" defTabSz="685800">
              <a:defRPr/>
            </a:pPr>
            <a:r>
              <a:rPr lang="es-MX" sz="2700" b="1" dirty="0">
                <a:solidFill>
                  <a:schemeClr val="bg1"/>
                </a:solidFill>
                <a:latin typeface="Verdana" panose="020B0604030504040204" pitchFamily="34" charset="0"/>
                <a:ea typeface="Verdana" panose="020B0604030504040204" pitchFamily="34" charset="0"/>
              </a:rPr>
              <a:t>Estructura de una línea de “montaje” de inversión</a:t>
            </a:r>
            <a:endParaRPr lang="es-CO" sz="2700" b="1"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3" name="Rectangle 11">
                <a:extLst>
                  <a:ext uri="{FF2B5EF4-FFF2-40B4-BE49-F238E27FC236}">
                    <a16:creationId xmlns:a16="http://schemas.microsoft.com/office/drawing/2014/main" id="{CBA89133-D23D-B6DE-94FC-1CFB9729CCFE}"/>
                  </a:ext>
                </a:extLst>
              </p:cNvPr>
              <p:cNvSpPr txBox="1"/>
              <p:nvPr/>
            </p:nvSpPr>
            <p:spPr>
              <a:xfrm>
                <a:off x="2703094" y="4733612"/>
                <a:ext cx="3737810" cy="276999"/>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b="0">
                    <a:solidFill>
                      <a:schemeClr val="bg1"/>
                    </a:solidFill>
                    <a:latin typeface="Aptos" panose="020B0004020202020204" pitchFamily="34" charset="0"/>
                    <a:cs typeface="Arial" panose="020B0604020202020204" pitchFamily="34" charset="0"/>
                  </a:rPr>
                  <a:t>Metadata de estrategia </a:t>
                </a:r>
                <a14:m>
                  <m:oMath xmlns:m="http://schemas.openxmlformats.org/officeDocument/2006/math">
                    <m:r>
                      <a:rPr lang="es-ES" b="0" i="1">
                        <a:solidFill>
                          <a:schemeClr val="bg1"/>
                        </a:solidFill>
                        <a:latin typeface="Cambria Math" panose="02040503050406030204" pitchFamily="18" charset="0"/>
                        <a:cs typeface="Arial" panose="020B0604020202020204" pitchFamily="34" charset="0"/>
                      </a:rPr>
                      <m:t>(</m:t>
                    </m:r>
                    <m:r>
                      <a:rPr lang="es-ES" b="0" i="1">
                        <a:solidFill>
                          <a:schemeClr val="bg1"/>
                        </a:solidFill>
                        <a:latin typeface="Cambria Math" panose="02040503050406030204" pitchFamily="18" charset="0"/>
                        <a:cs typeface="Arial" panose="020B0604020202020204" pitchFamily="34" charset="0"/>
                      </a:rPr>
                      <m:t>𝑛</m:t>
                    </m:r>
                    <m:r>
                      <a:rPr lang="es-ES" b="0"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s-ES" b="0" i="1">
                        <a:solidFill>
                          <a:schemeClr val="bg1"/>
                        </a:solidFill>
                        <a:latin typeface="Cambria Math" panose="02040503050406030204" pitchFamily="18" charset="0"/>
                        <a:ea typeface="Cambria Math" panose="02040503050406030204" pitchFamily="18" charset="0"/>
                        <a:cs typeface="Arial" panose="020B0604020202020204" pitchFamily="34" charset="0"/>
                      </a:rPr>
                      <m:t>𝑛</m:t>
                    </m:r>
                    <m:r>
                      <a:rPr lang="es-ES" b="0"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oMath>
                </a14:m>
                <a:endParaRPr lang="es-ES" b="0">
                  <a:solidFill>
                    <a:schemeClr val="bg1"/>
                  </a:solidFill>
                  <a:latin typeface="Aptos" panose="020B0004020202020204" pitchFamily="34" charset="0"/>
                  <a:cs typeface="Arial" panose="020B0604020202020204" pitchFamily="34" charset="0"/>
                </a:endParaRPr>
              </a:p>
            </p:txBody>
          </p:sp>
        </mc:Choice>
        <mc:Fallback xmlns="">
          <p:sp>
            <p:nvSpPr>
              <p:cNvPr id="3" name="Rectangle 11">
                <a:extLst>
                  <a:ext uri="{FF2B5EF4-FFF2-40B4-BE49-F238E27FC236}">
                    <a16:creationId xmlns:a16="http://schemas.microsoft.com/office/drawing/2014/main" id="{CBA89133-D23D-B6DE-94FC-1CFB9729CCFE}"/>
                  </a:ext>
                </a:extLst>
              </p:cNvPr>
              <p:cNvSpPr txBox="1">
                <a:spLocks noRot="1" noChangeAspect="1" noMove="1" noResize="1" noEditPoints="1" noAdjustHandles="1" noChangeArrowheads="1" noChangeShapeType="1" noTextEdit="1"/>
              </p:cNvSpPr>
              <p:nvPr/>
            </p:nvSpPr>
            <p:spPr>
              <a:xfrm>
                <a:off x="2703094" y="4733612"/>
                <a:ext cx="3737810" cy="276999"/>
              </a:xfrm>
              <a:prstGeom prst="rect">
                <a:avLst/>
              </a:prstGeom>
              <a:blipFill>
                <a:blip r:embed="rId4"/>
                <a:stretch>
                  <a:fillRect t="-2222" b="-17778"/>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5" name="Tabla 4">
                <a:extLst>
                  <a:ext uri="{FF2B5EF4-FFF2-40B4-BE49-F238E27FC236}">
                    <a16:creationId xmlns:a16="http://schemas.microsoft.com/office/drawing/2014/main" id="{DF31B21A-3054-2D56-7745-7712E5030917}"/>
                  </a:ext>
                </a:extLst>
              </p:cNvPr>
              <p:cNvGraphicFramePr>
                <a:graphicFrameLocks noGrp="1"/>
              </p:cNvGraphicFramePr>
              <p:nvPr>
                <p:extLst>
                  <p:ext uri="{D42A27DB-BD31-4B8C-83A1-F6EECF244321}">
                    <p14:modId xmlns:p14="http://schemas.microsoft.com/office/powerpoint/2010/main" val="906722208"/>
                  </p:ext>
                </p:extLst>
              </p:nvPr>
            </p:nvGraphicFramePr>
            <p:xfrm>
              <a:off x="156411" y="1200934"/>
              <a:ext cx="8819146" cy="3172058"/>
            </p:xfrm>
            <a:graphic>
              <a:graphicData uri="http://schemas.openxmlformats.org/drawingml/2006/table">
                <a:tbl>
                  <a:tblPr firstRow="1" bandRow="1">
                    <a:tableStyleId>{00A15C55-8517-42AA-B614-E9B94910E393}</a:tableStyleId>
                  </a:tblPr>
                  <a:tblGrid>
                    <a:gridCol w="950494">
                      <a:extLst>
                        <a:ext uri="{9D8B030D-6E8A-4147-A177-3AD203B41FA5}">
                          <a16:colId xmlns:a16="http://schemas.microsoft.com/office/drawing/2014/main" val="31955665"/>
                        </a:ext>
                      </a:extLst>
                    </a:gridCol>
                    <a:gridCol w="926432">
                      <a:extLst>
                        <a:ext uri="{9D8B030D-6E8A-4147-A177-3AD203B41FA5}">
                          <a16:colId xmlns:a16="http://schemas.microsoft.com/office/drawing/2014/main" val="1224988564"/>
                        </a:ext>
                      </a:extLst>
                    </a:gridCol>
                    <a:gridCol w="1395663">
                      <a:extLst>
                        <a:ext uri="{9D8B030D-6E8A-4147-A177-3AD203B41FA5}">
                          <a16:colId xmlns:a16="http://schemas.microsoft.com/office/drawing/2014/main" val="719170914"/>
                        </a:ext>
                      </a:extLst>
                    </a:gridCol>
                    <a:gridCol w="1106905">
                      <a:extLst>
                        <a:ext uri="{9D8B030D-6E8A-4147-A177-3AD203B41FA5}">
                          <a16:colId xmlns:a16="http://schemas.microsoft.com/office/drawing/2014/main" val="2848864548"/>
                        </a:ext>
                      </a:extLst>
                    </a:gridCol>
                    <a:gridCol w="878306">
                      <a:extLst>
                        <a:ext uri="{9D8B030D-6E8A-4147-A177-3AD203B41FA5}">
                          <a16:colId xmlns:a16="http://schemas.microsoft.com/office/drawing/2014/main" val="1231893115"/>
                        </a:ext>
                      </a:extLst>
                    </a:gridCol>
                    <a:gridCol w="950494">
                      <a:extLst>
                        <a:ext uri="{9D8B030D-6E8A-4147-A177-3AD203B41FA5}">
                          <a16:colId xmlns:a16="http://schemas.microsoft.com/office/drawing/2014/main" val="1274764461"/>
                        </a:ext>
                      </a:extLst>
                    </a:gridCol>
                    <a:gridCol w="1143000">
                      <a:extLst>
                        <a:ext uri="{9D8B030D-6E8A-4147-A177-3AD203B41FA5}">
                          <a16:colId xmlns:a16="http://schemas.microsoft.com/office/drawing/2014/main" val="3015960551"/>
                        </a:ext>
                      </a:extLst>
                    </a:gridCol>
                    <a:gridCol w="1467852">
                      <a:extLst>
                        <a:ext uri="{9D8B030D-6E8A-4147-A177-3AD203B41FA5}">
                          <a16:colId xmlns:a16="http://schemas.microsoft.com/office/drawing/2014/main" val="1562956470"/>
                        </a:ext>
                      </a:extLst>
                    </a:gridCol>
                  </a:tblGrid>
                  <a:tr h="259649">
                    <a:tc>
                      <a:txBody>
                        <a:bodyPr/>
                        <a:lstStyle/>
                        <a:p>
                          <a:pPr algn="ctr"/>
                          <a:r>
                            <a:rPr lang="es-ES" sz="1200" b="1" dirty="0">
                              <a:solidFill>
                                <a:schemeClr val="tx1">
                                  <a:lumMod val="85000"/>
                                  <a:lumOff val="15000"/>
                                </a:schemeClr>
                              </a:solidFill>
                            </a:rPr>
                            <a:t>Función</a:t>
                          </a:r>
                          <a:endParaRPr lang="en-US" sz="1200" b="1" dirty="0">
                            <a:solidFill>
                              <a:schemeClr val="tx1">
                                <a:lumMod val="85000"/>
                                <a:lumOff val="15000"/>
                              </a:schemeClr>
                            </a:solidFill>
                          </a:endParaRPr>
                        </a:p>
                      </a:txBody>
                      <a:tcPr marL="64023" marR="64023" marT="32012" marB="32012" anchor="ctr">
                        <a:solidFill>
                          <a:schemeClr val="accent1">
                            <a:lumMod val="60000"/>
                            <a:lumOff val="40000"/>
                          </a:schemeClr>
                        </a:solidFill>
                      </a:tcPr>
                    </a:tc>
                    <a:tc gridSpan="3">
                      <a:txBody>
                        <a:bodyPr/>
                        <a:lstStyle/>
                        <a:p>
                          <a:pPr algn="ctr"/>
                          <a:r>
                            <a:rPr lang="es-ES" sz="1200" dirty="0">
                              <a:solidFill>
                                <a:schemeClr val="tx1">
                                  <a:lumMod val="85000"/>
                                  <a:lumOff val="15000"/>
                                </a:schemeClr>
                              </a:solidFill>
                            </a:rPr>
                            <a:t>Investigación</a:t>
                          </a:r>
                          <a:endParaRPr lang="en-US" sz="1200" dirty="0">
                            <a:solidFill>
                              <a:schemeClr val="tx1">
                                <a:lumMod val="85000"/>
                                <a:lumOff val="15000"/>
                              </a:schemeClr>
                            </a:solidFill>
                          </a:endParaRPr>
                        </a:p>
                      </a:txBody>
                      <a:tcPr marL="64023" marR="64023" marT="32012" marB="32012"/>
                    </a:tc>
                    <a:tc hMerge="1">
                      <a:txBody>
                        <a:bodyPr/>
                        <a:lstStyle/>
                        <a:p>
                          <a:endParaRPr lang="en-US" dirty="0"/>
                        </a:p>
                      </a:txBody>
                      <a:tcPr/>
                    </a:tc>
                    <a:tc hMerge="1">
                      <a:txBody>
                        <a:bodyPr/>
                        <a:lstStyle/>
                        <a:p>
                          <a:endParaRPr lang="en-US" dirty="0"/>
                        </a:p>
                      </a:txBody>
                      <a:tcPr/>
                    </a:tc>
                    <a:tc>
                      <a:txBody>
                        <a:bodyPr/>
                        <a:lstStyle/>
                        <a:p>
                          <a:pPr algn="ctr"/>
                          <a:r>
                            <a:rPr lang="es-ES" sz="1200" dirty="0">
                              <a:solidFill>
                                <a:schemeClr val="tx1">
                                  <a:lumMod val="85000"/>
                                  <a:lumOff val="15000"/>
                                </a:schemeClr>
                              </a:solidFill>
                            </a:rPr>
                            <a:t>Pruebas</a:t>
                          </a:r>
                          <a:endParaRPr lang="en-US" sz="1200" dirty="0">
                            <a:solidFill>
                              <a:schemeClr val="tx1">
                                <a:lumMod val="85000"/>
                                <a:lumOff val="15000"/>
                              </a:schemeClr>
                            </a:solidFill>
                          </a:endParaRPr>
                        </a:p>
                      </a:txBody>
                      <a:tcPr marL="64023" marR="64023" marT="32012" marB="32012"/>
                    </a:tc>
                    <a:tc gridSpan="3">
                      <a:txBody>
                        <a:bodyPr/>
                        <a:lstStyle/>
                        <a:p>
                          <a:pPr algn="ctr"/>
                          <a:r>
                            <a:rPr lang="es-ES" sz="1200" dirty="0">
                              <a:solidFill>
                                <a:schemeClr val="tx1">
                                  <a:lumMod val="85000"/>
                                  <a:lumOff val="15000"/>
                                </a:schemeClr>
                              </a:solidFill>
                            </a:rPr>
                            <a:t>Producción</a:t>
                          </a:r>
                          <a:endParaRPr lang="en-US" sz="1200" dirty="0">
                            <a:solidFill>
                              <a:schemeClr val="tx1">
                                <a:lumMod val="85000"/>
                                <a:lumOff val="15000"/>
                              </a:schemeClr>
                            </a:solidFill>
                          </a:endParaRPr>
                        </a:p>
                      </a:txBody>
                      <a:tcPr marL="64023" marR="64023" marT="32012" marB="32012"/>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1377501"/>
                      </a:ext>
                    </a:extLst>
                  </a:tr>
                  <a:tr h="646953">
                    <a:tc>
                      <a:txBody>
                        <a:bodyPr/>
                        <a:lstStyle/>
                        <a:p>
                          <a:pPr algn="ctr"/>
                          <a:r>
                            <a:rPr lang="es-ES" sz="1200" b="1" dirty="0"/>
                            <a:t>Rol</a:t>
                          </a:r>
                          <a:endParaRPr lang="en-US" sz="1200" b="1" dirty="0"/>
                        </a:p>
                      </a:txBody>
                      <a:tcPr marL="64023" marR="64023" marT="32012" marB="32012" anchor="ctr">
                        <a:solidFill>
                          <a:schemeClr val="accent1">
                            <a:lumMod val="60000"/>
                            <a:lumOff val="40000"/>
                          </a:schemeClr>
                        </a:solidFill>
                      </a:tcPr>
                    </a:tc>
                    <a:tc>
                      <a:txBody>
                        <a:bodyPr/>
                        <a:lstStyle/>
                        <a:p>
                          <a:pPr algn="ctr"/>
                          <a:r>
                            <a:rPr lang="es-ES" sz="1200" dirty="0"/>
                            <a:t>Curación de Data</a:t>
                          </a:r>
                          <a:endParaRPr lang="en-US" sz="1200" dirty="0"/>
                        </a:p>
                      </a:txBody>
                      <a:tcPr marL="64023" marR="64023" marT="32012" marB="32012" anchor="ctr">
                        <a:solidFill>
                          <a:schemeClr val="bg1">
                            <a:lumMod val="95000"/>
                          </a:schemeClr>
                        </a:solidFill>
                      </a:tcPr>
                    </a:tc>
                    <a:tc>
                      <a:txBody>
                        <a:bodyPr/>
                        <a:lstStyle/>
                        <a:p>
                          <a:pPr algn="ctr"/>
                          <a:r>
                            <a:rPr lang="es-ES" sz="1200" dirty="0"/>
                            <a:t>Análisis de Características</a:t>
                          </a:r>
                          <a:endParaRPr lang="en-US" sz="1200" dirty="0"/>
                        </a:p>
                      </a:txBody>
                      <a:tcPr marL="64023" marR="64023" marT="32012" marB="32012" anchor="ctr">
                        <a:solidFill>
                          <a:schemeClr val="bg1">
                            <a:lumMod val="95000"/>
                          </a:schemeClr>
                        </a:solidFill>
                      </a:tcPr>
                    </a:tc>
                    <a:tc>
                      <a:txBody>
                        <a:bodyPr/>
                        <a:lstStyle/>
                        <a:p>
                          <a:pPr algn="ctr"/>
                          <a:r>
                            <a:rPr lang="es-ES" sz="1200" dirty="0"/>
                            <a:t>Desarrollo de la Estrategia</a:t>
                          </a:r>
                          <a:endParaRPr lang="en-US" sz="1200" dirty="0"/>
                        </a:p>
                      </a:txBody>
                      <a:tcPr marL="64023" marR="64023" marT="32012" marB="32012" anchor="ctr">
                        <a:solidFill>
                          <a:schemeClr val="bg1">
                            <a:lumMod val="95000"/>
                          </a:schemeClr>
                        </a:solidFill>
                      </a:tcPr>
                    </a:tc>
                    <a:tc>
                      <a:txBody>
                        <a:bodyPr/>
                        <a:lstStyle/>
                        <a:p>
                          <a:pPr algn="ctr"/>
                          <a:r>
                            <a:rPr lang="es-ES" sz="1200" dirty="0"/>
                            <a:t>Pruebas</a:t>
                          </a:r>
                          <a:endParaRPr lang="en-US" sz="1200" dirty="0"/>
                        </a:p>
                      </a:txBody>
                      <a:tcPr marL="64023" marR="64023" marT="32012" marB="32012" anchor="ctr">
                        <a:solidFill>
                          <a:schemeClr val="bg1">
                            <a:lumMod val="95000"/>
                          </a:schemeClr>
                        </a:solidFill>
                      </a:tcPr>
                    </a:tc>
                    <a:tc>
                      <a:txBody>
                        <a:bodyPr/>
                        <a:lstStyle/>
                        <a:p>
                          <a:pPr algn="ctr"/>
                          <a:r>
                            <a:rPr lang="es-ES" sz="1200" dirty="0"/>
                            <a:t>Despliegue</a:t>
                          </a:r>
                          <a:endParaRPr lang="en-US" sz="1200" dirty="0"/>
                        </a:p>
                      </a:txBody>
                      <a:tcPr marL="64023" marR="64023" marT="32012" marB="32012" anchor="ctr">
                        <a:solidFill>
                          <a:schemeClr val="bg1">
                            <a:lumMod val="95000"/>
                          </a:schemeClr>
                        </a:solidFill>
                      </a:tcPr>
                    </a:tc>
                    <a:tc>
                      <a:txBody>
                        <a:bodyPr/>
                        <a:lstStyle/>
                        <a:p>
                          <a:pPr algn="ctr"/>
                          <a:r>
                            <a:rPr lang="es-ES" sz="1200" dirty="0"/>
                            <a:t>Supervisión de portafolio</a:t>
                          </a:r>
                          <a:endParaRPr lang="en-US" sz="1200" dirty="0"/>
                        </a:p>
                      </a:txBody>
                      <a:tcPr marL="64023" marR="64023" marT="32012" marB="32012" anchor="ctr">
                        <a:solidFill>
                          <a:schemeClr val="bg1">
                            <a:lumMod val="95000"/>
                          </a:schemeClr>
                        </a:solidFill>
                      </a:tcPr>
                    </a:tc>
                    <a:tc>
                      <a:txBody>
                        <a:bodyPr/>
                        <a:lstStyle/>
                        <a:p>
                          <a:pPr algn="ctr"/>
                          <a:r>
                            <a:rPr lang="es-ES" sz="1200" dirty="0"/>
                            <a:t>Implementación de Portafolio</a:t>
                          </a:r>
                          <a:endParaRPr lang="en-US" sz="1200" dirty="0"/>
                        </a:p>
                      </a:txBody>
                      <a:tcPr marL="64023" marR="64023" marT="32012" marB="32012" anchor="ctr">
                        <a:solidFill>
                          <a:schemeClr val="bg1">
                            <a:lumMod val="95000"/>
                          </a:schemeClr>
                        </a:solidFill>
                      </a:tcPr>
                    </a:tc>
                    <a:extLst>
                      <a:ext uri="{0D108BD9-81ED-4DB2-BD59-A6C34878D82A}">
                        <a16:rowId xmlns:a16="http://schemas.microsoft.com/office/drawing/2014/main" val="301714881"/>
                      </a:ext>
                    </a:extLst>
                  </a:tr>
                  <a:tr h="1618503">
                    <a:tc>
                      <a:txBody>
                        <a:bodyPr/>
                        <a:lstStyle/>
                        <a:p>
                          <a:pPr algn="ctr"/>
                          <a:r>
                            <a:rPr lang="es-ES" sz="1200" b="1" dirty="0"/>
                            <a:t>Pregunta</a:t>
                          </a:r>
                          <a:endParaRPr lang="en-US" sz="1200" b="1" dirty="0"/>
                        </a:p>
                      </a:txBody>
                      <a:tcPr marL="64023" marR="64023" marT="32012" marB="32012" anchor="ctr">
                        <a:solidFill>
                          <a:schemeClr val="accent1">
                            <a:lumMod val="60000"/>
                            <a:lumOff val="40000"/>
                          </a:schemeClr>
                        </a:solidFill>
                      </a:tcPr>
                    </a:tc>
                    <a:tc>
                      <a:txBody>
                        <a:bodyPr/>
                        <a:lstStyle/>
                        <a:p>
                          <a:pPr algn="ctr"/>
                          <a:r>
                            <a:rPr lang="es-ES" sz="1200" dirty="0"/>
                            <a:t>¿Se puede estructurar el</a:t>
                          </a:r>
                          <a:r>
                            <a:rPr lang="es-ES" sz="1200" baseline="0" dirty="0"/>
                            <a:t> </a:t>
                          </a:r>
                          <a:r>
                            <a:rPr lang="es-ES" sz="1200" baseline="0" dirty="0" err="1"/>
                            <a:t>dataset</a:t>
                          </a:r>
                          <a:r>
                            <a:rPr lang="es-ES" sz="1200" baseline="0" dirty="0"/>
                            <a:t> como (</a:t>
                          </a:r>
                          <a:r>
                            <a:rPr lang="es-ES" sz="1200" baseline="0" dirty="0" err="1"/>
                            <a:t>X,y</a:t>
                          </a:r>
                          <a:r>
                            <a:rPr lang="es-ES" sz="1200" baseline="0" dirty="0"/>
                            <a:t>)?</a:t>
                          </a:r>
                          <a:endParaRPr lang="en-US" sz="1200" dirty="0"/>
                        </a:p>
                      </a:txBody>
                      <a:tcPr marL="64023" marR="64023" marT="32012" marB="32012" anchor="ctr">
                        <a:solidFill>
                          <a:schemeClr val="bg1">
                            <a:lumMod val="95000"/>
                          </a:schemeClr>
                        </a:solidFill>
                      </a:tcPr>
                    </a:tc>
                    <a:tc>
                      <a:txBody>
                        <a:bodyPr/>
                        <a:lstStyle/>
                        <a:p>
                          <a:pPr algn="ctr"/>
                          <a:r>
                            <a:rPr lang="es-ES" sz="1200" dirty="0"/>
                            <a:t>¿X ha predicho y en el pasado?</a:t>
                          </a:r>
                          <a:endParaRPr lang="en-US" sz="1200" dirty="0"/>
                        </a:p>
                      </a:txBody>
                      <a:tcPr marL="64023" marR="64023" marT="32012" marB="32012" anchor="ctr">
                        <a:solidFill>
                          <a:schemeClr val="bg1">
                            <a:lumMod val="95000"/>
                          </a:schemeClr>
                        </a:solidFill>
                      </a:tcPr>
                    </a:tc>
                    <a:tc>
                      <a:txBody>
                        <a:bodyPr/>
                        <a:lstStyle/>
                        <a:p>
                          <a:pPr algn="ctr"/>
                          <a:r>
                            <a:rPr lang="es-ES" sz="1200" dirty="0"/>
                            <a:t>¿Por</a:t>
                          </a:r>
                          <a:r>
                            <a:rPr lang="es-ES" sz="1200" baseline="0" dirty="0"/>
                            <a:t> qué X debería predecir y adelantada?</a:t>
                          </a:r>
                          <a:endParaRPr lang="en-US" sz="1200" dirty="0"/>
                        </a:p>
                      </a:txBody>
                      <a:tcPr marL="64023" marR="64023" marT="32012" marB="32012" anchor="ctr">
                        <a:solidFill>
                          <a:schemeClr val="bg1">
                            <a:lumMod val="95000"/>
                          </a:schemeClr>
                        </a:solidFill>
                      </a:tcPr>
                    </a:tc>
                    <a:tc>
                      <a:txBody>
                        <a:bodyPr/>
                        <a:lstStyle/>
                        <a:p>
                          <a:pPr algn="ctr"/>
                          <a:r>
                            <a:rPr lang="es-ES" sz="1200" dirty="0"/>
                            <a:t>¿Qué</a:t>
                          </a:r>
                          <a:r>
                            <a:rPr lang="es-ES" sz="1200" baseline="0" dirty="0"/>
                            <a:t> es la probabilidad falso positiva?</a:t>
                          </a:r>
                          <a:endParaRPr lang="en-US" sz="1200" dirty="0"/>
                        </a:p>
                      </a:txBody>
                      <a:tcPr marL="64023" marR="64023" marT="32012" marB="32012" anchor="ctr">
                        <a:solidFill>
                          <a:schemeClr val="bg1">
                            <a:lumMod val="95000"/>
                          </a:schemeClr>
                        </a:solidFill>
                      </a:tcPr>
                    </a:tc>
                    <a:tc>
                      <a:txBody>
                        <a:bodyPr/>
                        <a:lstStyle/>
                        <a:p>
                          <a:pPr algn="ctr"/>
                          <a:r>
                            <a:rPr lang="es-ES" sz="1200" dirty="0"/>
                            <a:t>¿Cuál es el despliegue más eficiente del prototipo?</a:t>
                          </a:r>
                          <a:endParaRPr lang="en-US" sz="1200" dirty="0"/>
                        </a:p>
                      </a:txBody>
                      <a:tcPr marL="64023" marR="64023" marT="32012" marB="32012" anchor="ctr">
                        <a:solidFill>
                          <a:schemeClr val="bg1">
                            <a:lumMod val="95000"/>
                          </a:schemeClr>
                        </a:solidFill>
                      </a:tcPr>
                    </a:tc>
                    <a:tc>
                      <a:txBody>
                        <a:bodyPr/>
                        <a:lstStyle/>
                        <a:p>
                          <a:pPr algn="ctr"/>
                          <a:r>
                            <a:rPr lang="es-ES" sz="1200" dirty="0"/>
                            <a:t>¿La estrategia se desempaña según lo esperado?</a:t>
                          </a:r>
                          <a:endParaRPr lang="en-US" sz="1200" dirty="0"/>
                        </a:p>
                      </a:txBody>
                      <a:tcPr marL="64023" marR="64023" marT="32012" marB="32012" anchor="ctr">
                        <a:solidFill>
                          <a:schemeClr val="bg1">
                            <a:lumMod val="95000"/>
                          </a:schemeClr>
                        </a:solidFill>
                      </a:tcPr>
                    </a:tc>
                    <a:tc>
                      <a:txBody>
                        <a:bodyPr/>
                        <a:lstStyle/>
                        <a:p>
                          <a:pPr algn="ctr"/>
                          <a:r>
                            <a:rPr lang="es-ES" sz="1200" dirty="0"/>
                            <a:t>¿Cómo podemos lograr los</a:t>
                          </a:r>
                          <a:r>
                            <a:rPr lang="es-ES" sz="1200" baseline="0" dirty="0"/>
                            <a:t> objetivos con el mínimo de insuficiencia?</a:t>
                          </a:r>
                          <a:endParaRPr lang="en-US" sz="1200" dirty="0"/>
                        </a:p>
                      </a:txBody>
                      <a:tcPr marL="64023" marR="64023" marT="32012" marB="32012" anchor="ctr">
                        <a:solidFill>
                          <a:schemeClr val="bg1">
                            <a:lumMod val="95000"/>
                          </a:schemeClr>
                        </a:solidFill>
                      </a:tcPr>
                    </a:tc>
                    <a:extLst>
                      <a:ext uri="{0D108BD9-81ED-4DB2-BD59-A6C34878D82A}">
                        <a16:rowId xmlns:a16="http://schemas.microsoft.com/office/drawing/2014/main" val="247021188"/>
                      </a:ext>
                    </a:extLst>
                  </a:tr>
                  <a:tr h="646953">
                    <a:tc>
                      <a:txBody>
                        <a:bodyPr/>
                        <a:lstStyle/>
                        <a:p>
                          <a:pPr algn="ctr"/>
                          <a:r>
                            <a:rPr lang="es-ES" sz="1200" b="1" dirty="0"/>
                            <a:t>Ciclo Popperiano</a:t>
                          </a:r>
                          <a:endParaRPr lang="en-US" sz="1200" b="1" dirty="0"/>
                        </a:p>
                      </a:txBody>
                      <a:tcPr marL="64023" marR="64023" marT="32012" marB="32012" anchor="ctr">
                        <a:solidFill>
                          <a:schemeClr val="accent1">
                            <a:lumMod val="60000"/>
                            <a:lumOff val="40000"/>
                          </a:schemeClr>
                        </a:solidFill>
                      </a:tcPr>
                    </a:tc>
                    <a:tc gridSpan="2">
                      <a:txBody>
                        <a:bodyPr/>
                        <a:lstStyle/>
                        <a:p>
                          <a:pPr algn="ctr"/>
                          <a:r>
                            <a:rPr lang="es-ES" sz="1200" dirty="0">
                              <a:solidFill>
                                <a:schemeClr val="bg1"/>
                              </a:solidFill>
                            </a:rPr>
                            <a:t>Situación problema </a:t>
                          </a:r>
                          <a14:m>
                            <m:oMath xmlns:m="http://schemas.openxmlformats.org/officeDocument/2006/math">
                              <m:r>
                                <a:rPr lang="es-ES" sz="1200" smtClean="0">
                                  <a:solidFill>
                                    <a:schemeClr val="bg1"/>
                                  </a:solidFill>
                                  <a:latin typeface="Cambria Math" panose="02040503050406030204" pitchFamily="18" charset="0"/>
                                </a:rPr>
                                <m:t>(</m:t>
                              </m:r>
                              <m:r>
                                <a:rPr lang="es-ES" sz="1200" smtClean="0">
                                  <a:solidFill>
                                    <a:schemeClr val="bg1"/>
                                  </a:solidFill>
                                  <a:latin typeface="Cambria Math" panose="02040503050406030204" pitchFamily="18" charset="0"/>
                                </a:rPr>
                                <m:t>𝑃</m:t>
                              </m:r>
                              <m:sSub>
                                <m:sSubPr>
                                  <m:ctrlPr>
                                    <a:rPr lang="es-ES" sz="1200" i="1" smtClean="0">
                                      <a:solidFill>
                                        <a:schemeClr val="bg1"/>
                                      </a:solidFill>
                                      <a:latin typeface="Cambria Math" panose="02040503050406030204" pitchFamily="18" charset="0"/>
                                    </a:rPr>
                                  </m:ctrlPr>
                                </m:sSubPr>
                                <m:e>
                                  <m:r>
                                    <a:rPr lang="es-ES" sz="1200" smtClean="0">
                                      <a:solidFill>
                                        <a:schemeClr val="bg1"/>
                                      </a:solidFill>
                                      <a:latin typeface="Cambria Math" panose="02040503050406030204" pitchFamily="18" charset="0"/>
                                    </a:rPr>
                                    <m:t>𝑆</m:t>
                                  </m:r>
                                </m:e>
                                <m:sub>
                                  <m:r>
                                    <a:rPr lang="es-ES" sz="1200" smtClean="0">
                                      <a:solidFill>
                                        <a:schemeClr val="bg1"/>
                                      </a:solidFill>
                                      <a:latin typeface="Cambria Math" panose="02040503050406030204" pitchFamily="18" charset="0"/>
                                    </a:rPr>
                                    <m:t>𝑛</m:t>
                                  </m:r>
                                </m:sub>
                              </m:sSub>
                              <m:r>
                                <a:rPr lang="es-ES" sz="1200" smtClean="0">
                                  <a:solidFill>
                                    <a:schemeClr val="bg1"/>
                                  </a:solidFill>
                                  <a:latin typeface="Cambria Math" panose="02040503050406030204" pitchFamily="18" charset="0"/>
                                </a:rPr>
                                <m:t>)</m:t>
                              </m:r>
                            </m:oMath>
                          </a14:m>
                          <a:endParaRPr lang="en-US" sz="1200" dirty="0">
                            <a:solidFill>
                              <a:schemeClr val="bg1"/>
                            </a:solidFill>
                          </a:endParaRPr>
                        </a:p>
                      </a:txBody>
                      <a:tcPr marL="64023" marR="64023" marT="32012" marB="32012" anchor="ctr">
                        <a:solidFill>
                          <a:schemeClr val="tx1">
                            <a:lumMod val="85000"/>
                            <a:lumOff val="15000"/>
                          </a:schemeClr>
                        </a:solidFill>
                      </a:tcPr>
                    </a:tc>
                    <a:tc hMerge="1">
                      <a:txBody>
                        <a:bodyPr/>
                        <a:lstStyle/>
                        <a:p>
                          <a:endParaRPr lang="en-US" dirty="0"/>
                        </a:p>
                      </a:txBody>
                      <a:tcPr/>
                    </a:tc>
                    <a:tc>
                      <a:txBody>
                        <a:bodyPr/>
                        <a:lstStyle/>
                        <a:p>
                          <a:pPr algn="ctr"/>
                          <a:r>
                            <a:rPr lang="es-ES" sz="1200" dirty="0">
                              <a:solidFill>
                                <a:schemeClr val="bg1"/>
                              </a:solidFill>
                            </a:rPr>
                            <a:t>Teoría Tentativa </a:t>
                          </a:r>
                          <a14:m>
                            <m:oMath xmlns:m="http://schemas.openxmlformats.org/officeDocument/2006/math">
                              <m:r>
                                <a:rPr lang="es-ES" sz="1200" smtClean="0">
                                  <a:solidFill>
                                    <a:schemeClr val="bg1"/>
                                  </a:solidFill>
                                  <a:latin typeface="Cambria Math" panose="02040503050406030204" pitchFamily="18" charset="0"/>
                                </a:rPr>
                                <m:t>(</m:t>
                              </m:r>
                              <m:r>
                                <a:rPr lang="es-ES" sz="1200" smtClean="0">
                                  <a:solidFill>
                                    <a:schemeClr val="bg1"/>
                                  </a:solidFill>
                                  <a:latin typeface="Cambria Math" panose="02040503050406030204" pitchFamily="18" charset="0"/>
                                </a:rPr>
                                <m:t>𝑇</m:t>
                              </m:r>
                              <m:sSub>
                                <m:sSubPr>
                                  <m:ctrlPr>
                                    <a:rPr lang="es-ES" sz="1200" i="1" smtClean="0">
                                      <a:solidFill>
                                        <a:schemeClr val="bg1"/>
                                      </a:solidFill>
                                      <a:latin typeface="Cambria Math" panose="02040503050406030204" pitchFamily="18" charset="0"/>
                                    </a:rPr>
                                  </m:ctrlPr>
                                </m:sSubPr>
                                <m:e>
                                  <m:r>
                                    <a:rPr lang="es-ES" sz="1200" smtClean="0">
                                      <a:solidFill>
                                        <a:schemeClr val="bg1"/>
                                      </a:solidFill>
                                      <a:latin typeface="Cambria Math" panose="02040503050406030204" pitchFamily="18" charset="0"/>
                                    </a:rPr>
                                    <m:t>𝑇</m:t>
                                  </m:r>
                                </m:e>
                                <m:sub>
                                  <m:r>
                                    <a:rPr lang="es-ES" sz="1200" smtClean="0">
                                      <a:solidFill>
                                        <a:schemeClr val="bg1"/>
                                      </a:solidFill>
                                      <a:latin typeface="Cambria Math" panose="02040503050406030204" pitchFamily="18" charset="0"/>
                                    </a:rPr>
                                    <m:t>𝑛</m:t>
                                  </m:r>
                                </m:sub>
                              </m:sSub>
                              <m:r>
                                <a:rPr lang="es-ES" sz="1200" smtClean="0">
                                  <a:solidFill>
                                    <a:schemeClr val="bg1"/>
                                  </a:solidFill>
                                  <a:latin typeface="Cambria Math" panose="02040503050406030204" pitchFamily="18" charset="0"/>
                                </a:rPr>
                                <m:t>)</m:t>
                              </m:r>
                            </m:oMath>
                          </a14:m>
                          <a:endParaRPr lang="en-US" sz="1200" dirty="0">
                            <a:solidFill>
                              <a:schemeClr val="bg1"/>
                            </a:solidFill>
                          </a:endParaRPr>
                        </a:p>
                      </a:txBody>
                      <a:tcPr marL="64023" marR="64023" marT="32012" marB="32012" anchor="ctr">
                        <a:solidFill>
                          <a:schemeClr val="tx1">
                            <a:lumMod val="85000"/>
                            <a:lumOff val="15000"/>
                          </a:schemeClr>
                        </a:solidFill>
                      </a:tcPr>
                    </a:tc>
                    <a:tc gridSpan="4">
                      <a:txBody>
                        <a:bodyPr/>
                        <a:lstStyle/>
                        <a:p>
                          <a:pPr algn="ctr"/>
                          <a:r>
                            <a:rPr lang="es-ES" sz="1200" dirty="0">
                              <a:solidFill>
                                <a:schemeClr val="bg1"/>
                              </a:solidFill>
                            </a:rPr>
                            <a:t>Eliminación de Error </a:t>
                          </a:r>
                          <a14:m>
                            <m:oMath xmlns:m="http://schemas.openxmlformats.org/officeDocument/2006/math">
                              <m:r>
                                <a:rPr lang="es-ES" sz="1200" smtClean="0">
                                  <a:solidFill>
                                    <a:schemeClr val="bg1"/>
                                  </a:solidFill>
                                  <a:latin typeface="Cambria Math" panose="02040503050406030204" pitchFamily="18" charset="0"/>
                                </a:rPr>
                                <m:t>(</m:t>
                              </m:r>
                              <m:r>
                                <a:rPr lang="es-ES" sz="1200" smtClean="0">
                                  <a:solidFill>
                                    <a:schemeClr val="bg1"/>
                                  </a:solidFill>
                                  <a:latin typeface="Cambria Math" panose="02040503050406030204" pitchFamily="18" charset="0"/>
                                </a:rPr>
                                <m:t>𝐸</m:t>
                              </m:r>
                              <m:sSub>
                                <m:sSubPr>
                                  <m:ctrlPr>
                                    <a:rPr lang="es-ES" sz="1200" i="1" smtClean="0">
                                      <a:solidFill>
                                        <a:schemeClr val="bg1"/>
                                      </a:solidFill>
                                      <a:latin typeface="Cambria Math" panose="02040503050406030204" pitchFamily="18" charset="0"/>
                                    </a:rPr>
                                  </m:ctrlPr>
                                </m:sSubPr>
                                <m:e>
                                  <m:r>
                                    <a:rPr lang="es-ES" sz="1200" smtClean="0">
                                      <a:solidFill>
                                        <a:schemeClr val="bg1"/>
                                      </a:solidFill>
                                      <a:latin typeface="Cambria Math" panose="02040503050406030204" pitchFamily="18" charset="0"/>
                                    </a:rPr>
                                    <m:t>𝐸</m:t>
                                  </m:r>
                                </m:e>
                                <m:sub>
                                  <m:r>
                                    <a:rPr lang="es-ES" sz="1200" smtClean="0">
                                      <a:solidFill>
                                        <a:schemeClr val="bg1"/>
                                      </a:solidFill>
                                      <a:latin typeface="Cambria Math" panose="02040503050406030204" pitchFamily="18" charset="0"/>
                                    </a:rPr>
                                    <m:t>𝑛</m:t>
                                  </m:r>
                                </m:sub>
                              </m:sSub>
                              <m:r>
                                <a:rPr lang="es-ES" sz="1200" smtClean="0">
                                  <a:solidFill>
                                    <a:schemeClr val="bg1"/>
                                  </a:solidFill>
                                  <a:latin typeface="Cambria Math" panose="02040503050406030204" pitchFamily="18" charset="0"/>
                                </a:rPr>
                                <m:t>)</m:t>
                              </m:r>
                            </m:oMath>
                          </a14:m>
                          <a:endParaRPr lang="en-US" sz="1200" dirty="0">
                            <a:solidFill>
                              <a:schemeClr val="bg1"/>
                            </a:solidFill>
                          </a:endParaRPr>
                        </a:p>
                      </a:txBody>
                      <a:tcPr marL="64023" marR="64023" marT="32012" marB="32012" anchor="ctr">
                        <a:solidFill>
                          <a:schemeClr val="tx1">
                            <a:lumMod val="85000"/>
                            <a:lumOff val="1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16868660"/>
                      </a:ext>
                    </a:extLst>
                  </a:tr>
                </a:tbl>
              </a:graphicData>
            </a:graphic>
          </p:graphicFrame>
        </mc:Choice>
        <mc:Fallback xmlns="">
          <p:graphicFrame>
            <p:nvGraphicFramePr>
              <p:cNvPr id="5" name="Tabla 4">
                <a:extLst>
                  <a:ext uri="{FF2B5EF4-FFF2-40B4-BE49-F238E27FC236}">
                    <a16:creationId xmlns:a16="http://schemas.microsoft.com/office/drawing/2014/main" id="{DF31B21A-3054-2D56-7745-7712E5030917}"/>
                  </a:ext>
                </a:extLst>
              </p:cNvPr>
              <p:cNvGraphicFramePr>
                <a:graphicFrameLocks noGrp="1"/>
              </p:cNvGraphicFramePr>
              <p:nvPr>
                <p:extLst>
                  <p:ext uri="{D42A27DB-BD31-4B8C-83A1-F6EECF244321}">
                    <p14:modId xmlns:p14="http://schemas.microsoft.com/office/powerpoint/2010/main" val="906722208"/>
                  </p:ext>
                </p:extLst>
              </p:nvPr>
            </p:nvGraphicFramePr>
            <p:xfrm>
              <a:off x="156411" y="1200934"/>
              <a:ext cx="8819146" cy="3172058"/>
            </p:xfrm>
            <a:graphic>
              <a:graphicData uri="http://schemas.openxmlformats.org/drawingml/2006/table">
                <a:tbl>
                  <a:tblPr firstRow="1" bandRow="1">
                    <a:tableStyleId>{00A15C55-8517-42AA-B614-E9B94910E393}</a:tableStyleId>
                  </a:tblPr>
                  <a:tblGrid>
                    <a:gridCol w="950494">
                      <a:extLst>
                        <a:ext uri="{9D8B030D-6E8A-4147-A177-3AD203B41FA5}">
                          <a16:colId xmlns:a16="http://schemas.microsoft.com/office/drawing/2014/main" val="31955665"/>
                        </a:ext>
                      </a:extLst>
                    </a:gridCol>
                    <a:gridCol w="926432">
                      <a:extLst>
                        <a:ext uri="{9D8B030D-6E8A-4147-A177-3AD203B41FA5}">
                          <a16:colId xmlns:a16="http://schemas.microsoft.com/office/drawing/2014/main" val="1224988564"/>
                        </a:ext>
                      </a:extLst>
                    </a:gridCol>
                    <a:gridCol w="1395663">
                      <a:extLst>
                        <a:ext uri="{9D8B030D-6E8A-4147-A177-3AD203B41FA5}">
                          <a16:colId xmlns:a16="http://schemas.microsoft.com/office/drawing/2014/main" val="719170914"/>
                        </a:ext>
                      </a:extLst>
                    </a:gridCol>
                    <a:gridCol w="1106905">
                      <a:extLst>
                        <a:ext uri="{9D8B030D-6E8A-4147-A177-3AD203B41FA5}">
                          <a16:colId xmlns:a16="http://schemas.microsoft.com/office/drawing/2014/main" val="2848864548"/>
                        </a:ext>
                      </a:extLst>
                    </a:gridCol>
                    <a:gridCol w="878306">
                      <a:extLst>
                        <a:ext uri="{9D8B030D-6E8A-4147-A177-3AD203B41FA5}">
                          <a16:colId xmlns:a16="http://schemas.microsoft.com/office/drawing/2014/main" val="1231893115"/>
                        </a:ext>
                      </a:extLst>
                    </a:gridCol>
                    <a:gridCol w="950494">
                      <a:extLst>
                        <a:ext uri="{9D8B030D-6E8A-4147-A177-3AD203B41FA5}">
                          <a16:colId xmlns:a16="http://schemas.microsoft.com/office/drawing/2014/main" val="1274764461"/>
                        </a:ext>
                      </a:extLst>
                    </a:gridCol>
                    <a:gridCol w="1143000">
                      <a:extLst>
                        <a:ext uri="{9D8B030D-6E8A-4147-A177-3AD203B41FA5}">
                          <a16:colId xmlns:a16="http://schemas.microsoft.com/office/drawing/2014/main" val="3015960551"/>
                        </a:ext>
                      </a:extLst>
                    </a:gridCol>
                    <a:gridCol w="1467852">
                      <a:extLst>
                        <a:ext uri="{9D8B030D-6E8A-4147-A177-3AD203B41FA5}">
                          <a16:colId xmlns:a16="http://schemas.microsoft.com/office/drawing/2014/main" val="1562956470"/>
                        </a:ext>
                      </a:extLst>
                    </a:gridCol>
                  </a:tblGrid>
                  <a:tr h="259649">
                    <a:tc>
                      <a:txBody>
                        <a:bodyPr/>
                        <a:lstStyle/>
                        <a:p>
                          <a:pPr algn="ctr"/>
                          <a:r>
                            <a:rPr lang="es-ES" sz="1200" b="1" dirty="0">
                              <a:solidFill>
                                <a:schemeClr val="tx1">
                                  <a:lumMod val="85000"/>
                                  <a:lumOff val="15000"/>
                                </a:schemeClr>
                              </a:solidFill>
                            </a:rPr>
                            <a:t>Función</a:t>
                          </a:r>
                          <a:endParaRPr lang="en-US" sz="1200" b="1" dirty="0">
                            <a:solidFill>
                              <a:schemeClr val="tx1">
                                <a:lumMod val="85000"/>
                                <a:lumOff val="15000"/>
                              </a:schemeClr>
                            </a:solidFill>
                          </a:endParaRPr>
                        </a:p>
                      </a:txBody>
                      <a:tcPr marL="64023" marR="64023" marT="32012" marB="32012" anchor="ctr">
                        <a:solidFill>
                          <a:schemeClr val="accent1">
                            <a:lumMod val="60000"/>
                            <a:lumOff val="40000"/>
                          </a:schemeClr>
                        </a:solidFill>
                      </a:tcPr>
                    </a:tc>
                    <a:tc gridSpan="3">
                      <a:txBody>
                        <a:bodyPr/>
                        <a:lstStyle/>
                        <a:p>
                          <a:pPr algn="ctr"/>
                          <a:r>
                            <a:rPr lang="es-ES" sz="1200" dirty="0">
                              <a:solidFill>
                                <a:schemeClr val="tx1">
                                  <a:lumMod val="85000"/>
                                  <a:lumOff val="15000"/>
                                </a:schemeClr>
                              </a:solidFill>
                            </a:rPr>
                            <a:t>Investigación</a:t>
                          </a:r>
                          <a:endParaRPr lang="en-US" sz="1200" dirty="0">
                            <a:solidFill>
                              <a:schemeClr val="tx1">
                                <a:lumMod val="85000"/>
                                <a:lumOff val="15000"/>
                              </a:schemeClr>
                            </a:solidFill>
                          </a:endParaRPr>
                        </a:p>
                      </a:txBody>
                      <a:tcPr marL="64023" marR="64023" marT="32012" marB="32012"/>
                    </a:tc>
                    <a:tc hMerge="1">
                      <a:txBody>
                        <a:bodyPr/>
                        <a:lstStyle/>
                        <a:p>
                          <a:endParaRPr lang="en-US" dirty="0"/>
                        </a:p>
                      </a:txBody>
                      <a:tcPr/>
                    </a:tc>
                    <a:tc hMerge="1">
                      <a:txBody>
                        <a:bodyPr/>
                        <a:lstStyle/>
                        <a:p>
                          <a:endParaRPr lang="en-US" dirty="0"/>
                        </a:p>
                      </a:txBody>
                      <a:tcPr/>
                    </a:tc>
                    <a:tc>
                      <a:txBody>
                        <a:bodyPr/>
                        <a:lstStyle/>
                        <a:p>
                          <a:pPr algn="ctr"/>
                          <a:r>
                            <a:rPr lang="es-ES" sz="1200" dirty="0">
                              <a:solidFill>
                                <a:schemeClr val="tx1">
                                  <a:lumMod val="85000"/>
                                  <a:lumOff val="15000"/>
                                </a:schemeClr>
                              </a:solidFill>
                            </a:rPr>
                            <a:t>Pruebas</a:t>
                          </a:r>
                          <a:endParaRPr lang="en-US" sz="1200" dirty="0">
                            <a:solidFill>
                              <a:schemeClr val="tx1">
                                <a:lumMod val="85000"/>
                                <a:lumOff val="15000"/>
                              </a:schemeClr>
                            </a:solidFill>
                          </a:endParaRPr>
                        </a:p>
                      </a:txBody>
                      <a:tcPr marL="64023" marR="64023" marT="32012" marB="32012"/>
                    </a:tc>
                    <a:tc gridSpan="3">
                      <a:txBody>
                        <a:bodyPr/>
                        <a:lstStyle/>
                        <a:p>
                          <a:pPr algn="ctr"/>
                          <a:r>
                            <a:rPr lang="es-ES" sz="1200" dirty="0">
                              <a:solidFill>
                                <a:schemeClr val="tx1">
                                  <a:lumMod val="85000"/>
                                  <a:lumOff val="15000"/>
                                </a:schemeClr>
                              </a:solidFill>
                            </a:rPr>
                            <a:t>Producción</a:t>
                          </a:r>
                          <a:endParaRPr lang="en-US" sz="1200" dirty="0">
                            <a:solidFill>
                              <a:schemeClr val="tx1">
                                <a:lumMod val="85000"/>
                                <a:lumOff val="15000"/>
                              </a:schemeClr>
                            </a:solidFill>
                          </a:endParaRPr>
                        </a:p>
                      </a:txBody>
                      <a:tcPr marL="64023" marR="64023" marT="32012" marB="32012"/>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1377501"/>
                      </a:ext>
                    </a:extLst>
                  </a:tr>
                  <a:tr h="646953">
                    <a:tc>
                      <a:txBody>
                        <a:bodyPr/>
                        <a:lstStyle/>
                        <a:p>
                          <a:pPr algn="ctr"/>
                          <a:r>
                            <a:rPr lang="es-ES" sz="1200" b="1" dirty="0"/>
                            <a:t>Rol</a:t>
                          </a:r>
                          <a:endParaRPr lang="en-US" sz="1200" b="1" dirty="0"/>
                        </a:p>
                      </a:txBody>
                      <a:tcPr marL="64023" marR="64023" marT="32012" marB="32012" anchor="ctr">
                        <a:solidFill>
                          <a:schemeClr val="accent1">
                            <a:lumMod val="60000"/>
                            <a:lumOff val="40000"/>
                          </a:schemeClr>
                        </a:solidFill>
                      </a:tcPr>
                    </a:tc>
                    <a:tc>
                      <a:txBody>
                        <a:bodyPr/>
                        <a:lstStyle/>
                        <a:p>
                          <a:pPr algn="ctr"/>
                          <a:r>
                            <a:rPr lang="es-ES" sz="1200" dirty="0"/>
                            <a:t>Curación de Data</a:t>
                          </a:r>
                          <a:endParaRPr lang="en-US" sz="1200" dirty="0"/>
                        </a:p>
                      </a:txBody>
                      <a:tcPr marL="64023" marR="64023" marT="32012" marB="32012" anchor="ctr">
                        <a:solidFill>
                          <a:schemeClr val="bg1">
                            <a:lumMod val="95000"/>
                          </a:schemeClr>
                        </a:solidFill>
                      </a:tcPr>
                    </a:tc>
                    <a:tc>
                      <a:txBody>
                        <a:bodyPr/>
                        <a:lstStyle/>
                        <a:p>
                          <a:pPr algn="ctr"/>
                          <a:r>
                            <a:rPr lang="es-ES" sz="1200" dirty="0"/>
                            <a:t>Análisis de Características</a:t>
                          </a:r>
                          <a:endParaRPr lang="en-US" sz="1200" dirty="0"/>
                        </a:p>
                      </a:txBody>
                      <a:tcPr marL="64023" marR="64023" marT="32012" marB="32012" anchor="ctr">
                        <a:solidFill>
                          <a:schemeClr val="bg1">
                            <a:lumMod val="95000"/>
                          </a:schemeClr>
                        </a:solidFill>
                      </a:tcPr>
                    </a:tc>
                    <a:tc>
                      <a:txBody>
                        <a:bodyPr/>
                        <a:lstStyle/>
                        <a:p>
                          <a:pPr algn="ctr"/>
                          <a:r>
                            <a:rPr lang="es-ES" sz="1200" dirty="0"/>
                            <a:t>Desarrollo de la Estrategia</a:t>
                          </a:r>
                          <a:endParaRPr lang="en-US" sz="1200" dirty="0"/>
                        </a:p>
                      </a:txBody>
                      <a:tcPr marL="64023" marR="64023" marT="32012" marB="32012" anchor="ctr">
                        <a:solidFill>
                          <a:schemeClr val="bg1">
                            <a:lumMod val="95000"/>
                          </a:schemeClr>
                        </a:solidFill>
                      </a:tcPr>
                    </a:tc>
                    <a:tc>
                      <a:txBody>
                        <a:bodyPr/>
                        <a:lstStyle/>
                        <a:p>
                          <a:pPr algn="ctr"/>
                          <a:r>
                            <a:rPr lang="es-ES" sz="1200" dirty="0"/>
                            <a:t>Pruebas</a:t>
                          </a:r>
                          <a:endParaRPr lang="en-US" sz="1200" dirty="0"/>
                        </a:p>
                      </a:txBody>
                      <a:tcPr marL="64023" marR="64023" marT="32012" marB="32012" anchor="ctr">
                        <a:solidFill>
                          <a:schemeClr val="bg1">
                            <a:lumMod val="95000"/>
                          </a:schemeClr>
                        </a:solidFill>
                      </a:tcPr>
                    </a:tc>
                    <a:tc>
                      <a:txBody>
                        <a:bodyPr/>
                        <a:lstStyle/>
                        <a:p>
                          <a:pPr algn="ctr"/>
                          <a:r>
                            <a:rPr lang="es-ES" sz="1200" dirty="0"/>
                            <a:t>Despliegue</a:t>
                          </a:r>
                          <a:endParaRPr lang="en-US" sz="1200" dirty="0"/>
                        </a:p>
                      </a:txBody>
                      <a:tcPr marL="64023" marR="64023" marT="32012" marB="32012" anchor="ctr">
                        <a:solidFill>
                          <a:schemeClr val="bg1">
                            <a:lumMod val="95000"/>
                          </a:schemeClr>
                        </a:solidFill>
                      </a:tcPr>
                    </a:tc>
                    <a:tc>
                      <a:txBody>
                        <a:bodyPr/>
                        <a:lstStyle/>
                        <a:p>
                          <a:pPr algn="ctr"/>
                          <a:r>
                            <a:rPr lang="es-ES" sz="1200" dirty="0"/>
                            <a:t>Supervisión de portafolio</a:t>
                          </a:r>
                          <a:endParaRPr lang="en-US" sz="1200" dirty="0"/>
                        </a:p>
                      </a:txBody>
                      <a:tcPr marL="64023" marR="64023" marT="32012" marB="32012" anchor="ctr">
                        <a:solidFill>
                          <a:schemeClr val="bg1">
                            <a:lumMod val="95000"/>
                          </a:schemeClr>
                        </a:solidFill>
                      </a:tcPr>
                    </a:tc>
                    <a:tc>
                      <a:txBody>
                        <a:bodyPr/>
                        <a:lstStyle/>
                        <a:p>
                          <a:pPr algn="ctr"/>
                          <a:r>
                            <a:rPr lang="es-ES" sz="1200" dirty="0"/>
                            <a:t>Implementación de Portafolio</a:t>
                          </a:r>
                          <a:endParaRPr lang="en-US" sz="1200" dirty="0"/>
                        </a:p>
                      </a:txBody>
                      <a:tcPr marL="64023" marR="64023" marT="32012" marB="32012" anchor="ctr">
                        <a:solidFill>
                          <a:schemeClr val="bg1">
                            <a:lumMod val="95000"/>
                          </a:schemeClr>
                        </a:solidFill>
                      </a:tcPr>
                    </a:tc>
                    <a:extLst>
                      <a:ext uri="{0D108BD9-81ED-4DB2-BD59-A6C34878D82A}">
                        <a16:rowId xmlns:a16="http://schemas.microsoft.com/office/drawing/2014/main" val="301714881"/>
                      </a:ext>
                    </a:extLst>
                  </a:tr>
                  <a:tr h="1618503">
                    <a:tc>
                      <a:txBody>
                        <a:bodyPr/>
                        <a:lstStyle/>
                        <a:p>
                          <a:pPr algn="ctr"/>
                          <a:r>
                            <a:rPr lang="es-ES" sz="1200" b="1" dirty="0"/>
                            <a:t>Pregunta</a:t>
                          </a:r>
                          <a:endParaRPr lang="en-US" sz="1200" b="1" dirty="0"/>
                        </a:p>
                      </a:txBody>
                      <a:tcPr marL="64023" marR="64023" marT="32012" marB="32012" anchor="ctr">
                        <a:solidFill>
                          <a:schemeClr val="accent1">
                            <a:lumMod val="60000"/>
                            <a:lumOff val="40000"/>
                          </a:schemeClr>
                        </a:solidFill>
                      </a:tcPr>
                    </a:tc>
                    <a:tc>
                      <a:txBody>
                        <a:bodyPr/>
                        <a:lstStyle/>
                        <a:p>
                          <a:pPr algn="ctr"/>
                          <a:r>
                            <a:rPr lang="es-ES" sz="1200" dirty="0"/>
                            <a:t>¿Se puede estructurar el</a:t>
                          </a:r>
                          <a:r>
                            <a:rPr lang="es-ES" sz="1200" baseline="0" dirty="0"/>
                            <a:t> </a:t>
                          </a:r>
                          <a:r>
                            <a:rPr lang="es-ES" sz="1200" baseline="0" dirty="0" err="1"/>
                            <a:t>dataset</a:t>
                          </a:r>
                          <a:r>
                            <a:rPr lang="es-ES" sz="1200" baseline="0" dirty="0"/>
                            <a:t> como (</a:t>
                          </a:r>
                          <a:r>
                            <a:rPr lang="es-ES" sz="1200" baseline="0" dirty="0" err="1"/>
                            <a:t>X,y</a:t>
                          </a:r>
                          <a:r>
                            <a:rPr lang="es-ES" sz="1200" baseline="0" dirty="0"/>
                            <a:t>)?</a:t>
                          </a:r>
                          <a:endParaRPr lang="en-US" sz="1200" dirty="0"/>
                        </a:p>
                      </a:txBody>
                      <a:tcPr marL="64023" marR="64023" marT="32012" marB="32012" anchor="ctr">
                        <a:solidFill>
                          <a:schemeClr val="bg1">
                            <a:lumMod val="95000"/>
                          </a:schemeClr>
                        </a:solidFill>
                      </a:tcPr>
                    </a:tc>
                    <a:tc>
                      <a:txBody>
                        <a:bodyPr/>
                        <a:lstStyle/>
                        <a:p>
                          <a:pPr algn="ctr"/>
                          <a:r>
                            <a:rPr lang="es-ES" sz="1200" dirty="0"/>
                            <a:t>¿X ha predicho y en el pasado?</a:t>
                          </a:r>
                          <a:endParaRPr lang="en-US" sz="1200" dirty="0"/>
                        </a:p>
                      </a:txBody>
                      <a:tcPr marL="64023" marR="64023" marT="32012" marB="32012" anchor="ctr">
                        <a:solidFill>
                          <a:schemeClr val="bg1">
                            <a:lumMod val="95000"/>
                          </a:schemeClr>
                        </a:solidFill>
                      </a:tcPr>
                    </a:tc>
                    <a:tc>
                      <a:txBody>
                        <a:bodyPr/>
                        <a:lstStyle/>
                        <a:p>
                          <a:pPr algn="ctr"/>
                          <a:r>
                            <a:rPr lang="es-ES" sz="1200" dirty="0"/>
                            <a:t>¿Por</a:t>
                          </a:r>
                          <a:r>
                            <a:rPr lang="es-ES" sz="1200" baseline="0" dirty="0"/>
                            <a:t> qué X debería predecir y adelantada?</a:t>
                          </a:r>
                          <a:endParaRPr lang="en-US" sz="1200" dirty="0"/>
                        </a:p>
                      </a:txBody>
                      <a:tcPr marL="64023" marR="64023" marT="32012" marB="32012" anchor="ctr">
                        <a:solidFill>
                          <a:schemeClr val="bg1">
                            <a:lumMod val="95000"/>
                          </a:schemeClr>
                        </a:solidFill>
                      </a:tcPr>
                    </a:tc>
                    <a:tc>
                      <a:txBody>
                        <a:bodyPr/>
                        <a:lstStyle/>
                        <a:p>
                          <a:pPr algn="ctr"/>
                          <a:r>
                            <a:rPr lang="es-ES" sz="1200" dirty="0"/>
                            <a:t>¿Qué</a:t>
                          </a:r>
                          <a:r>
                            <a:rPr lang="es-ES" sz="1200" baseline="0" dirty="0"/>
                            <a:t> es la probabilidad falso positiva?</a:t>
                          </a:r>
                          <a:endParaRPr lang="en-US" sz="1200" dirty="0"/>
                        </a:p>
                      </a:txBody>
                      <a:tcPr marL="64023" marR="64023" marT="32012" marB="32012" anchor="ctr">
                        <a:solidFill>
                          <a:schemeClr val="bg1">
                            <a:lumMod val="95000"/>
                          </a:schemeClr>
                        </a:solidFill>
                      </a:tcPr>
                    </a:tc>
                    <a:tc>
                      <a:txBody>
                        <a:bodyPr/>
                        <a:lstStyle/>
                        <a:p>
                          <a:pPr algn="ctr"/>
                          <a:r>
                            <a:rPr lang="es-ES" sz="1200" dirty="0"/>
                            <a:t>¿Cuál es el despliegue más eficiente del prototipo?</a:t>
                          </a:r>
                          <a:endParaRPr lang="en-US" sz="1200" dirty="0"/>
                        </a:p>
                      </a:txBody>
                      <a:tcPr marL="64023" marR="64023" marT="32012" marB="32012" anchor="ctr">
                        <a:solidFill>
                          <a:schemeClr val="bg1">
                            <a:lumMod val="95000"/>
                          </a:schemeClr>
                        </a:solidFill>
                      </a:tcPr>
                    </a:tc>
                    <a:tc>
                      <a:txBody>
                        <a:bodyPr/>
                        <a:lstStyle/>
                        <a:p>
                          <a:pPr algn="ctr"/>
                          <a:r>
                            <a:rPr lang="es-ES" sz="1200" dirty="0"/>
                            <a:t>¿La estrategia se desempaña según lo esperado?</a:t>
                          </a:r>
                          <a:endParaRPr lang="en-US" sz="1200" dirty="0"/>
                        </a:p>
                      </a:txBody>
                      <a:tcPr marL="64023" marR="64023" marT="32012" marB="32012" anchor="ctr">
                        <a:solidFill>
                          <a:schemeClr val="bg1">
                            <a:lumMod val="95000"/>
                          </a:schemeClr>
                        </a:solidFill>
                      </a:tcPr>
                    </a:tc>
                    <a:tc>
                      <a:txBody>
                        <a:bodyPr/>
                        <a:lstStyle/>
                        <a:p>
                          <a:pPr algn="ctr"/>
                          <a:r>
                            <a:rPr lang="es-ES" sz="1200" dirty="0"/>
                            <a:t>¿Cómo podemos lograr los</a:t>
                          </a:r>
                          <a:r>
                            <a:rPr lang="es-ES" sz="1200" baseline="0" dirty="0"/>
                            <a:t> objetivos con el mínimo de insuficiencia?</a:t>
                          </a:r>
                          <a:endParaRPr lang="en-US" sz="1200" dirty="0"/>
                        </a:p>
                      </a:txBody>
                      <a:tcPr marL="64023" marR="64023" marT="32012" marB="32012" anchor="ctr">
                        <a:solidFill>
                          <a:schemeClr val="bg1">
                            <a:lumMod val="95000"/>
                          </a:schemeClr>
                        </a:solidFill>
                      </a:tcPr>
                    </a:tc>
                    <a:extLst>
                      <a:ext uri="{0D108BD9-81ED-4DB2-BD59-A6C34878D82A}">
                        <a16:rowId xmlns:a16="http://schemas.microsoft.com/office/drawing/2014/main" val="247021188"/>
                      </a:ext>
                    </a:extLst>
                  </a:tr>
                  <a:tr h="646953">
                    <a:tc>
                      <a:txBody>
                        <a:bodyPr/>
                        <a:lstStyle/>
                        <a:p>
                          <a:pPr algn="ctr"/>
                          <a:r>
                            <a:rPr lang="es-ES" sz="1200" b="1" dirty="0"/>
                            <a:t>Ciclo Popperiano</a:t>
                          </a:r>
                          <a:endParaRPr lang="en-US" sz="1200" b="1" dirty="0"/>
                        </a:p>
                      </a:txBody>
                      <a:tcPr marL="64023" marR="64023" marT="32012" marB="32012" anchor="ctr">
                        <a:solidFill>
                          <a:schemeClr val="accent1">
                            <a:lumMod val="60000"/>
                            <a:lumOff val="40000"/>
                          </a:schemeClr>
                        </a:solidFill>
                      </a:tcPr>
                    </a:tc>
                    <a:tc gridSpan="2">
                      <a:txBody>
                        <a:bodyPr/>
                        <a:lstStyle/>
                        <a:p>
                          <a:endParaRPr lang="es-CO"/>
                        </a:p>
                      </a:txBody>
                      <a:tcPr marL="64023" marR="64023" marT="32012" marB="32012" anchor="ctr">
                        <a:blipFill>
                          <a:blip r:embed="rId5"/>
                          <a:stretch>
                            <a:fillRect l="-41207" t="-394340" r="-240157" b="-2830"/>
                          </a:stretch>
                        </a:blipFill>
                      </a:tcPr>
                    </a:tc>
                    <a:tc hMerge="1">
                      <a:txBody>
                        <a:bodyPr/>
                        <a:lstStyle/>
                        <a:p>
                          <a:endParaRPr lang="en-US" dirty="0"/>
                        </a:p>
                      </a:txBody>
                      <a:tcPr/>
                    </a:tc>
                    <a:tc>
                      <a:txBody>
                        <a:bodyPr/>
                        <a:lstStyle/>
                        <a:p>
                          <a:endParaRPr lang="es-CO"/>
                        </a:p>
                      </a:txBody>
                      <a:tcPr marL="64023" marR="64023" marT="32012" marB="32012" anchor="ctr">
                        <a:blipFill>
                          <a:blip r:embed="rId5"/>
                          <a:stretch>
                            <a:fillRect l="-295604" t="-394340" r="-402747" b="-2830"/>
                          </a:stretch>
                        </a:blipFill>
                      </a:tcPr>
                    </a:tc>
                    <a:tc gridSpan="4">
                      <a:txBody>
                        <a:bodyPr/>
                        <a:lstStyle/>
                        <a:p>
                          <a:endParaRPr lang="es-CO"/>
                        </a:p>
                      </a:txBody>
                      <a:tcPr marL="64023" marR="64023" marT="32012" marB="32012" anchor="ctr">
                        <a:blipFill>
                          <a:blip r:embed="rId5"/>
                          <a:stretch>
                            <a:fillRect l="-98765" t="-394340" r="-549" b="-2830"/>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16868660"/>
                      </a:ext>
                    </a:extLst>
                  </a:tr>
                </a:tbl>
              </a:graphicData>
            </a:graphic>
          </p:graphicFrame>
        </mc:Fallback>
      </mc:AlternateContent>
      <p:sp>
        <p:nvSpPr>
          <p:cNvPr id="9" name="Forma libre 8">
            <a:extLst>
              <a:ext uri="{FF2B5EF4-FFF2-40B4-BE49-F238E27FC236}">
                <a16:creationId xmlns:a16="http://schemas.microsoft.com/office/drawing/2014/main" id="{72609C55-B2F7-8201-9218-FBC2394B560E}"/>
              </a:ext>
            </a:extLst>
          </p:cNvPr>
          <p:cNvSpPr/>
          <p:nvPr/>
        </p:nvSpPr>
        <p:spPr>
          <a:xfrm>
            <a:off x="2973344" y="4187873"/>
            <a:ext cx="3197311" cy="481914"/>
          </a:xfrm>
          <a:custGeom>
            <a:avLst/>
            <a:gdLst>
              <a:gd name="connsiteX0" fmla="*/ 4992130 w 4992130"/>
              <a:gd name="connsiteY0" fmla="*/ 0 h 889781"/>
              <a:gd name="connsiteX1" fmla="*/ 2335427 w 4992130"/>
              <a:gd name="connsiteY1" fmla="*/ 889687 h 889781"/>
              <a:gd name="connsiteX2" fmla="*/ 0 w 4992130"/>
              <a:gd name="connsiteY2" fmla="*/ 61784 h 889781"/>
            </a:gdLst>
            <a:ahLst/>
            <a:cxnLst>
              <a:cxn ang="0">
                <a:pos x="connsiteX0" y="connsiteY0"/>
              </a:cxn>
              <a:cxn ang="0">
                <a:pos x="connsiteX1" y="connsiteY1"/>
              </a:cxn>
              <a:cxn ang="0">
                <a:pos x="connsiteX2" y="connsiteY2"/>
              </a:cxn>
            </a:cxnLst>
            <a:rect l="l" t="t" r="r" b="b"/>
            <a:pathLst>
              <a:path w="4992130" h="889781">
                <a:moveTo>
                  <a:pt x="4992130" y="0"/>
                </a:moveTo>
                <a:cubicBezTo>
                  <a:pt x="4079789" y="439695"/>
                  <a:pt x="3167449" y="879390"/>
                  <a:pt x="2335427" y="889687"/>
                </a:cubicBezTo>
                <a:cubicBezTo>
                  <a:pt x="1503405" y="899984"/>
                  <a:pt x="0" y="61784"/>
                  <a:pt x="0" y="61784"/>
                </a:cubicBezTo>
              </a:path>
            </a:pathLst>
          </a:custGeom>
          <a:noFill/>
          <a:ln w="3810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4775882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25C8C-D248-1CCD-71AB-15246C69B55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17C2C10C-29BA-D0CA-1B1D-F643BABE3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1CB52E88-BE3C-1AB4-2637-3E8EABCCA310}"/>
              </a:ext>
            </a:extLst>
          </p:cNvPr>
          <p:cNvSpPr>
            <a:spLocks noGrp="1"/>
          </p:cNvSpPr>
          <p:nvPr>
            <p:ph type="title"/>
          </p:nvPr>
        </p:nvSpPr>
        <p:spPr>
          <a:xfrm>
            <a:off x="2191702" y="1809750"/>
            <a:ext cx="4760595" cy="1524000"/>
          </a:xfrm>
        </p:spPr>
        <p:txBody>
          <a:bodyPr anchor="ctr"/>
          <a:lstStyle/>
          <a:p>
            <a:pPr algn="ctr"/>
            <a:r>
              <a:rPr lang="en-US" sz="3600" dirty="0">
                <a:latin typeface="Verdana"/>
                <a:ea typeface="Verdana"/>
              </a:rPr>
              <a:t>¿De </a:t>
            </a:r>
            <a:r>
              <a:rPr lang="en-US" sz="3600" dirty="0" err="1">
                <a:latin typeface="Verdana"/>
                <a:ea typeface="Verdana"/>
              </a:rPr>
              <a:t>dónde</a:t>
            </a:r>
            <a:r>
              <a:rPr lang="en-US" sz="3600" dirty="0">
                <a:latin typeface="Verdana"/>
                <a:ea typeface="Verdana"/>
              </a:rPr>
              <a:t> </a:t>
            </a:r>
            <a:r>
              <a:rPr lang="en-US" sz="3600" dirty="0" err="1">
                <a:latin typeface="Verdana"/>
                <a:ea typeface="Verdana"/>
              </a:rPr>
              <a:t>venimos</a:t>
            </a:r>
            <a:r>
              <a:rPr lang="en-US" sz="3600" dirty="0">
                <a:latin typeface="Verdana"/>
                <a:ea typeface="Verdana"/>
              </a:rPr>
              <a:t>?​</a:t>
            </a:r>
          </a:p>
        </p:txBody>
      </p:sp>
    </p:spTree>
    <p:extLst>
      <p:ext uri="{BB962C8B-B14F-4D97-AF65-F5344CB8AC3E}">
        <p14:creationId xmlns:p14="http://schemas.microsoft.com/office/powerpoint/2010/main" val="3829662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61C7A7-1EC1-CB93-CECC-843F3DB447F4}"/>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5DB5C497-A8DD-CC78-6B75-CC1ACF610F7A}"/>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5A0A418-5EE4-997B-D644-11070D7B71B5}"/>
              </a:ext>
            </a:extLst>
          </p:cNvPr>
          <p:cNvPicPr>
            <a:picLocks noChangeAspect="1"/>
          </p:cNvPicPr>
          <p:nvPr/>
        </p:nvPicPr>
        <p:blipFill>
          <a:blip r:embed="rId3">
            <a:alphaModFix amt="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5357698" y="-218547"/>
            <a:ext cx="4371659" cy="4371659"/>
          </a:xfrm>
          <a:prstGeom prst="rect">
            <a:avLst/>
          </a:prstGeom>
        </p:spPr>
      </p:pic>
      <p:pic>
        <p:nvPicPr>
          <p:cNvPr id="9" name="Picture 8">
            <a:extLst>
              <a:ext uri="{FF2B5EF4-FFF2-40B4-BE49-F238E27FC236}">
                <a16:creationId xmlns:a16="http://schemas.microsoft.com/office/drawing/2014/main" id="{B0710059-D047-5D1C-CAD3-7AD072B4CC41}"/>
              </a:ext>
            </a:extLst>
          </p:cNvPr>
          <p:cNvPicPr>
            <a:picLocks noChangeAspect="1"/>
          </p:cNvPicPr>
          <p:nvPr/>
        </p:nvPicPr>
        <p:blipFill>
          <a:blip r:embed="rId5">
            <a:alphaModFix amt="3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2183436">
            <a:off x="-202622" y="1423703"/>
            <a:ext cx="4454856" cy="4454856"/>
          </a:xfrm>
          <a:prstGeom prst="rect">
            <a:avLst/>
          </a:prstGeom>
        </p:spPr>
      </p:pic>
      <p:grpSp>
        <p:nvGrpSpPr>
          <p:cNvPr id="2" name="Grupo 1">
            <a:extLst>
              <a:ext uri="{FF2B5EF4-FFF2-40B4-BE49-F238E27FC236}">
                <a16:creationId xmlns:a16="http://schemas.microsoft.com/office/drawing/2014/main" id="{595D081A-D8A3-94FE-517F-9424E4D5A4EC}"/>
              </a:ext>
            </a:extLst>
          </p:cNvPr>
          <p:cNvGrpSpPr/>
          <p:nvPr/>
        </p:nvGrpSpPr>
        <p:grpSpPr>
          <a:xfrm>
            <a:off x="544514" y="312881"/>
            <a:ext cx="8043434" cy="4434948"/>
            <a:chOff x="734104" y="539170"/>
            <a:chExt cx="10724577" cy="5913267"/>
          </a:xfrm>
        </p:grpSpPr>
        <p:sp>
          <p:nvSpPr>
            <p:cNvPr id="3" name="Proceso 2">
              <a:extLst>
                <a:ext uri="{FF2B5EF4-FFF2-40B4-BE49-F238E27FC236}">
                  <a16:creationId xmlns:a16="http://schemas.microsoft.com/office/drawing/2014/main" id="{6BA47A24-91A9-74D3-831D-78A9CC35E297}"/>
                </a:ext>
              </a:extLst>
            </p:cNvPr>
            <p:cNvSpPr/>
            <p:nvPr/>
          </p:nvSpPr>
          <p:spPr>
            <a:xfrm>
              <a:off x="4075851" y="5149672"/>
              <a:ext cx="6612743" cy="939123"/>
            </a:xfrm>
            <a:prstGeom prst="flowChartProcess">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Proceso 3">
              <a:extLst>
                <a:ext uri="{FF2B5EF4-FFF2-40B4-BE49-F238E27FC236}">
                  <a16:creationId xmlns:a16="http://schemas.microsoft.com/office/drawing/2014/main" id="{64C60029-8FA6-2541-4DA3-DED762B624ED}"/>
                </a:ext>
              </a:extLst>
            </p:cNvPr>
            <p:cNvSpPr/>
            <p:nvPr/>
          </p:nvSpPr>
          <p:spPr>
            <a:xfrm>
              <a:off x="1618735" y="5156344"/>
              <a:ext cx="2078469" cy="939123"/>
            </a:xfrm>
            <a:prstGeom prst="flowChart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ángulo 4">
              <a:extLst>
                <a:ext uri="{FF2B5EF4-FFF2-40B4-BE49-F238E27FC236}">
                  <a16:creationId xmlns:a16="http://schemas.microsoft.com/office/drawing/2014/main" id="{41901136-4980-450F-AA66-99E24A0A635B}"/>
                </a:ext>
              </a:extLst>
            </p:cNvPr>
            <p:cNvSpPr/>
            <p:nvPr/>
          </p:nvSpPr>
          <p:spPr>
            <a:xfrm>
              <a:off x="879815" y="1017544"/>
              <a:ext cx="9808779" cy="107568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Pentágono 5">
              <a:extLst>
                <a:ext uri="{FF2B5EF4-FFF2-40B4-BE49-F238E27FC236}">
                  <a16:creationId xmlns:a16="http://schemas.microsoft.com/office/drawing/2014/main" id="{C64A5F27-6EB2-B668-2BBE-478111AEB013}"/>
                </a:ext>
              </a:extLst>
            </p:cNvPr>
            <p:cNvSpPr/>
            <p:nvPr/>
          </p:nvSpPr>
          <p:spPr>
            <a:xfrm>
              <a:off x="1110285" y="1248033"/>
              <a:ext cx="1666929" cy="592259"/>
            </a:xfrm>
            <a:prstGeom prst="homePlate">
              <a:avLst/>
            </a:prstGeom>
            <a:solidFill>
              <a:srgbClr val="EFB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11">
              <a:extLst>
                <a:ext uri="{FF2B5EF4-FFF2-40B4-BE49-F238E27FC236}">
                  <a16:creationId xmlns:a16="http://schemas.microsoft.com/office/drawing/2014/main" id="{A78D7A87-C135-9DE3-BAAF-5FF6CAC43379}"/>
                </a:ext>
              </a:extLst>
            </p:cNvPr>
            <p:cNvSpPr txBox="1"/>
            <p:nvPr/>
          </p:nvSpPr>
          <p:spPr>
            <a:xfrm>
              <a:off x="1092355" y="1370719"/>
              <a:ext cx="1505877"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b="0">
                  <a:solidFill>
                    <a:schemeClr val="tx1">
                      <a:lumMod val="85000"/>
                      <a:lumOff val="15000"/>
                    </a:schemeClr>
                  </a:solidFill>
                  <a:latin typeface="Aptos" panose="020B0004020202020204" pitchFamily="34" charset="0"/>
                  <a:cs typeface="Arial" panose="020B0604020202020204" pitchFamily="34" charset="0"/>
                </a:rPr>
                <a:t>Ingesta de Data</a:t>
              </a:r>
            </a:p>
          </p:txBody>
        </p:sp>
        <p:sp>
          <p:nvSpPr>
            <p:cNvPr id="8" name="Pentágono 7">
              <a:extLst>
                <a:ext uri="{FF2B5EF4-FFF2-40B4-BE49-F238E27FC236}">
                  <a16:creationId xmlns:a16="http://schemas.microsoft.com/office/drawing/2014/main" id="{63DC7602-F85F-1C35-DE53-6FA954D11C36}"/>
                </a:ext>
              </a:extLst>
            </p:cNvPr>
            <p:cNvSpPr/>
            <p:nvPr/>
          </p:nvSpPr>
          <p:spPr>
            <a:xfrm>
              <a:off x="3190675" y="1248033"/>
              <a:ext cx="1666929" cy="592259"/>
            </a:xfrm>
            <a:prstGeom prst="homePlate">
              <a:avLst/>
            </a:prstGeom>
            <a:solidFill>
              <a:srgbClr val="EFB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1">
              <a:extLst>
                <a:ext uri="{FF2B5EF4-FFF2-40B4-BE49-F238E27FC236}">
                  <a16:creationId xmlns:a16="http://schemas.microsoft.com/office/drawing/2014/main" id="{F28E8EB9-7ABF-8DAF-9A38-4938C88D83EF}"/>
                </a:ext>
              </a:extLst>
            </p:cNvPr>
            <p:cNvSpPr txBox="1"/>
            <p:nvPr/>
          </p:nvSpPr>
          <p:spPr>
            <a:xfrm>
              <a:off x="3204275" y="1242980"/>
              <a:ext cx="1505877" cy="61555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b="0">
                  <a:solidFill>
                    <a:schemeClr val="tx1">
                      <a:lumMod val="85000"/>
                      <a:lumOff val="15000"/>
                    </a:schemeClr>
                  </a:solidFill>
                  <a:latin typeface="Aptos" panose="020B0004020202020204" pitchFamily="34" charset="0"/>
                  <a:cs typeface="Arial" panose="020B0604020202020204" pitchFamily="34" charset="0"/>
                </a:rPr>
                <a:t>Exploración de Data</a:t>
              </a:r>
            </a:p>
          </p:txBody>
        </p:sp>
        <p:sp>
          <p:nvSpPr>
            <p:cNvPr id="13" name="Pentágono 12">
              <a:extLst>
                <a:ext uri="{FF2B5EF4-FFF2-40B4-BE49-F238E27FC236}">
                  <a16:creationId xmlns:a16="http://schemas.microsoft.com/office/drawing/2014/main" id="{6BDE996A-3EBC-1C66-B174-F6980C21111E}"/>
                </a:ext>
              </a:extLst>
            </p:cNvPr>
            <p:cNvSpPr/>
            <p:nvPr/>
          </p:nvSpPr>
          <p:spPr>
            <a:xfrm>
              <a:off x="5110013" y="1248033"/>
              <a:ext cx="2588246" cy="592259"/>
            </a:xfrm>
            <a:prstGeom prst="homePlate">
              <a:avLst/>
            </a:prstGeom>
            <a:solidFill>
              <a:srgbClr val="EFB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1">
              <a:extLst>
                <a:ext uri="{FF2B5EF4-FFF2-40B4-BE49-F238E27FC236}">
                  <a16:creationId xmlns:a16="http://schemas.microsoft.com/office/drawing/2014/main" id="{2FF7BF3D-8477-6972-1220-41F7B416F15B}"/>
                </a:ext>
              </a:extLst>
            </p:cNvPr>
            <p:cNvSpPr txBox="1"/>
            <p:nvPr/>
          </p:nvSpPr>
          <p:spPr>
            <a:xfrm>
              <a:off x="5239679" y="1242982"/>
              <a:ext cx="2118689" cy="61555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b="0">
                  <a:solidFill>
                    <a:schemeClr val="tx1">
                      <a:lumMod val="85000"/>
                      <a:lumOff val="15000"/>
                    </a:schemeClr>
                  </a:solidFill>
                  <a:latin typeface="Aptos" panose="020B0004020202020204" pitchFamily="34" charset="0"/>
                  <a:cs typeface="Arial" panose="020B0604020202020204" pitchFamily="34" charset="0"/>
                </a:rPr>
                <a:t>Procesamiento y limpieza de Data</a:t>
              </a:r>
            </a:p>
          </p:txBody>
        </p:sp>
        <p:sp>
          <p:nvSpPr>
            <p:cNvPr id="15" name="Pentágono 14">
              <a:extLst>
                <a:ext uri="{FF2B5EF4-FFF2-40B4-BE49-F238E27FC236}">
                  <a16:creationId xmlns:a16="http://schemas.microsoft.com/office/drawing/2014/main" id="{66EDD6C2-4111-DB3F-B337-1680E4A785A5}"/>
                </a:ext>
              </a:extLst>
            </p:cNvPr>
            <p:cNvSpPr/>
            <p:nvPr/>
          </p:nvSpPr>
          <p:spPr>
            <a:xfrm>
              <a:off x="7964267" y="1248033"/>
              <a:ext cx="2588246" cy="592259"/>
            </a:xfrm>
            <a:prstGeom prst="homePlate">
              <a:avLst/>
            </a:prstGeom>
            <a:solidFill>
              <a:srgbClr val="EFB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1">
              <a:extLst>
                <a:ext uri="{FF2B5EF4-FFF2-40B4-BE49-F238E27FC236}">
                  <a16:creationId xmlns:a16="http://schemas.microsoft.com/office/drawing/2014/main" id="{15FCCC71-EFE8-32F4-9859-E96B56C5419B}"/>
                </a:ext>
              </a:extLst>
            </p:cNvPr>
            <p:cNvSpPr txBox="1"/>
            <p:nvPr/>
          </p:nvSpPr>
          <p:spPr>
            <a:xfrm>
              <a:off x="8199045" y="1236384"/>
              <a:ext cx="2118689" cy="61555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b="0">
                  <a:solidFill>
                    <a:schemeClr val="tx1">
                      <a:lumMod val="85000"/>
                      <a:lumOff val="15000"/>
                    </a:schemeClr>
                  </a:solidFill>
                  <a:latin typeface="Aptos" panose="020B0004020202020204" pitchFamily="34" charset="0"/>
                  <a:cs typeface="Arial" panose="020B0604020202020204" pitchFamily="34" charset="0"/>
                </a:rPr>
                <a:t>Ingeniería de Características</a:t>
              </a:r>
            </a:p>
          </p:txBody>
        </p:sp>
        <p:sp>
          <p:nvSpPr>
            <p:cNvPr id="17" name="Rectangle 11">
              <a:extLst>
                <a:ext uri="{FF2B5EF4-FFF2-40B4-BE49-F238E27FC236}">
                  <a16:creationId xmlns:a16="http://schemas.microsoft.com/office/drawing/2014/main" id="{0E1A176B-15F5-E817-808C-67743CCF95E8}"/>
                </a:ext>
              </a:extLst>
            </p:cNvPr>
            <p:cNvSpPr txBox="1"/>
            <p:nvPr/>
          </p:nvSpPr>
          <p:spPr>
            <a:xfrm>
              <a:off x="3240351" y="539170"/>
              <a:ext cx="5420054" cy="40010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350">
                  <a:solidFill>
                    <a:schemeClr val="accent4"/>
                  </a:solidFill>
                  <a:latin typeface="+mn-lt"/>
                  <a:cs typeface="Arial" panose="020B0604020202020204" pitchFamily="34" charset="0"/>
                </a:rPr>
                <a:t>Ingeniero de Data, Ingeniero </a:t>
              </a:r>
              <a:r>
                <a:rPr lang="es-ES" sz="1350" err="1">
                  <a:solidFill>
                    <a:schemeClr val="accent4"/>
                  </a:solidFill>
                  <a:latin typeface="+mn-lt"/>
                  <a:cs typeface="Arial" panose="020B0604020202020204" pitchFamily="34" charset="0"/>
                </a:rPr>
                <a:t>Dev</a:t>
              </a:r>
              <a:r>
                <a:rPr lang="es-ES" sz="1350">
                  <a:solidFill>
                    <a:schemeClr val="accent4"/>
                  </a:solidFill>
                  <a:latin typeface="+mn-lt"/>
                  <a:cs typeface="Arial" panose="020B0604020202020204" pitchFamily="34" charset="0"/>
                </a:rPr>
                <a:t> </a:t>
              </a:r>
              <a:r>
                <a:rPr lang="es-ES" sz="1350" err="1">
                  <a:solidFill>
                    <a:schemeClr val="accent4"/>
                  </a:solidFill>
                  <a:latin typeface="+mn-lt"/>
                  <a:cs typeface="Arial" panose="020B0604020202020204" pitchFamily="34" charset="0"/>
                </a:rPr>
                <a:t>Ops</a:t>
              </a:r>
              <a:endParaRPr lang="es-ES" sz="1350">
                <a:solidFill>
                  <a:schemeClr val="accent4"/>
                </a:solidFill>
                <a:latin typeface="+mn-lt"/>
                <a:cs typeface="Arial" panose="020B0604020202020204" pitchFamily="34" charset="0"/>
              </a:endParaRPr>
            </a:p>
          </p:txBody>
        </p:sp>
        <p:sp>
          <p:nvSpPr>
            <p:cNvPr id="18" name="Proceso 17">
              <a:extLst>
                <a:ext uri="{FF2B5EF4-FFF2-40B4-BE49-F238E27FC236}">
                  <a16:creationId xmlns:a16="http://schemas.microsoft.com/office/drawing/2014/main" id="{27BA6420-DD21-4AE7-5445-4FAEECC7EF98}"/>
                </a:ext>
              </a:extLst>
            </p:cNvPr>
            <p:cNvSpPr/>
            <p:nvPr/>
          </p:nvSpPr>
          <p:spPr>
            <a:xfrm>
              <a:off x="879814" y="2156635"/>
              <a:ext cx="9808779" cy="221500"/>
            </a:xfrm>
            <a:prstGeom prst="flowChartProcess">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1">
              <a:extLst>
                <a:ext uri="{FF2B5EF4-FFF2-40B4-BE49-F238E27FC236}">
                  <a16:creationId xmlns:a16="http://schemas.microsoft.com/office/drawing/2014/main" id="{8DF62099-F0B2-E6C7-4277-FED681477870}"/>
                </a:ext>
              </a:extLst>
            </p:cNvPr>
            <p:cNvSpPr txBox="1"/>
            <p:nvPr/>
          </p:nvSpPr>
          <p:spPr>
            <a:xfrm>
              <a:off x="3074177" y="2077840"/>
              <a:ext cx="5420054"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b="0" err="1">
                  <a:solidFill>
                    <a:schemeClr val="bg1"/>
                  </a:solidFill>
                  <a:latin typeface="Aptos" panose="020B0004020202020204" pitchFamily="34" charset="0"/>
                  <a:cs typeface="Arial" panose="020B0604020202020204" pitchFamily="34" charset="0"/>
                </a:rPr>
                <a:t>Robotic</a:t>
              </a:r>
              <a:r>
                <a:rPr lang="es-ES" b="0">
                  <a:solidFill>
                    <a:schemeClr val="bg1"/>
                  </a:solidFill>
                  <a:latin typeface="Aptos" panose="020B0004020202020204" pitchFamily="34" charset="0"/>
                  <a:cs typeface="Arial" panose="020B0604020202020204" pitchFamily="34" charset="0"/>
                </a:rPr>
                <a:t> </a:t>
              </a:r>
              <a:r>
                <a:rPr lang="es-ES" b="0" err="1">
                  <a:solidFill>
                    <a:schemeClr val="bg1"/>
                  </a:solidFill>
                  <a:latin typeface="Aptos" panose="020B0004020202020204" pitchFamily="34" charset="0"/>
                  <a:cs typeface="Arial" panose="020B0604020202020204" pitchFamily="34" charset="0"/>
                </a:rPr>
                <a:t>Process</a:t>
              </a:r>
              <a:r>
                <a:rPr lang="es-ES" b="0">
                  <a:solidFill>
                    <a:schemeClr val="bg1"/>
                  </a:solidFill>
                  <a:latin typeface="Aptos" panose="020B0004020202020204" pitchFamily="34" charset="0"/>
                  <a:cs typeface="Arial" panose="020B0604020202020204" pitchFamily="34" charset="0"/>
                </a:rPr>
                <a:t> </a:t>
              </a:r>
              <a:r>
                <a:rPr lang="es-ES" b="0" err="1">
                  <a:solidFill>
                    <a:schemeClr val="bg1"/>
                  </a:solidFill>
                  <a:latin typeface="Aptos" panose="020B0004020202020204" pitchFamily="34" charset="0"/>
                  <a:cs typeface="Arial" panose="020B0604020202020204" pitchFamily="34" charset="0"/>
                </a:rPr>
                <a:t>Automation</a:t>
              </a:r>
              <a:r>
                <a:rPr lang="es-ES" b="0">
                  <a:solidFill>
                    <a:schemeClr val="bg1"/>
                  </a:solidFill>
                  <a:latin typeface="Aptos" panose="020B0004020202020204" pitchFamily="34" charset="0"/>
                  <a:cs typeface="Arial" panose="020B0604020202020204" pitchFamily="34" charset="0"/>
                </a:rPr>
                <a:t> (RPA)</a:t>
              </a:r>
            </a:p>
          </p:txBody>
        </p:sp>
        <p:sp>
          <p:nvSpPr>
            <p:cNvPr id="20" name="Proceso 19">
              <a:extLst>
                <a:ext uri="{FF2B5EF4-FFF2-40B4-BE49-F238E27FC236}">
                  <a16:creationId xmlns:a16="http://schemas.microsoft.com/office/drawing/2014/main" id="{C2E98DFD-E598-643F-D6D7-8EE1AC575003}"/>
                </a:ext>
              </a:extLst>
            </p:cNvPr>
            <p:cNvSpPr/>
            <p:nvPr/>
          </p:nvSpPr>
          <p:spPr>
            <a:xfrm>
              <a:off x="9379220" y="3670525"/>
              <a:ext cx="1294792" cy="59312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Proceso 20">
              <a:extLst>
                <a:ext uri="{FF2B5EF4-FFF2-40B4-BE49-F238E27FC236}">
                  <a16:creationId xmlns:a16="http://schemas.microsoft.com/office/drawing/2014/main" id="{113C0BD5-917A-AEA3-42A5-8A6B32F25112}"/>
                </a:ext>
              </a:extLst>
            </p:cNvPr>
            <p:cNvSpPr/>
            <p:nvPr/>
          </p:nvSpPr>
          <p:spPr>
            <a:xfrm>
              <a:off x="9379220" y="4263650"/>
              <a:ext cx="1294792" cy="59312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Proceso 21">
              <a:extLst>
                <a:ext uri="{FF2B5EF4-FFF2-40B4-BE49-F238E27FC236}">
                  <a16:creationId xmlns:a16="http://schemas.microsoft.com/office/drawing/2014/main" id="{9A21B904-1985-07D7-3096-F371C8905134}"/>
                </a:ext>
              </a:extLst>
            </p:cNvPr>
            <p:cNvSpPr/>
            <p:nvPr/>
          </p:nvSpPr>
          <p:spPr>
            <a:xfrm rot="16200000">
              <a:off x="8492714" y="3967087"/>
              <a:ext cx="1186250" cy="59312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11">
              <a:extLst>
                <a:ext uri="{FF2B5EF4-FFF2-40B4-BE49-F238E27FC236}">
                  <a16:creationId xmlns:a16="http://schemas.microsoft.com/office/drawing/2014/main" id="{0122B482-4E13-CE85-D345-3576D0B5D968}"/>
                </a:ext>
              </a:extLst>
            </p:cNvPr>
            <p:cNvSpPr txBox="1"/>
            <p:nvPr/>
          </p:nvSpPr>
          <p:spPr>
            <a:xfrm>
              <a:off x="9165949" y="3771819"/>
              <a:ext cx="1721335" cy="3385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Aptos" panose="020B0004020202020204" pitchFamily="34" charset="0"/>
                  <a:cs typeface="Arial" panose="020B0604020202020204" pitchFamily="34" charset="0"/>
                </a:rPr>
                <a:t>Supervisado</a:t>
              </a:r>
            </a:p>
          </p:txBody>
        </p:sp>
        <p:sp>
          <p:nvSpPr>
            <p:cNvPr id="25" name="Rectangle 11">
              <a:extLst>
                <a:ext uri="{FF2B5EF4-FFF2-40B4-BE49-F238E27FC236}">
                  <a16:creationId xmlns:a16="http://schemas.microsoft.com/office/drawing/2014/main" id="{0E7776A7-FF74-B657-B00C-FECAE09FC6BC}"/>
                </a:ext>
              </a:extLst>
            </p:cNvPr>
            <p:cNvSpPr txBox="1"/>
            <p:nvPr/>
          </p:nvSpPr>
          <p:spPr>
            <a:xfrm>
              <a:off x="9165949" y="4277617"/>
              <a:ext cx="1721335" cy="5539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Aptos" panose="020B0004020202020204" pitchFamily="34" charset="0"/>
                  <a:cs typeface="Arial" panose="020B0604020202020204" pitchFamily="34" charset="0"/>
                </a:rPr>
                <a:t>No</a:t>
              </a:r>
            </a:p>
            <a:p>
              <a:pPr algn="ctr">
                <a:lnSpc>
                  <a:spcPct val="100000"/>
                </a:lnSpc>
                <a:buClr>
                  <a:srgbClr val="EFB810"/>
                </a:buClr>
              </a:pPr>
              <a:r>
                <a:rPr lang="es-ES" sz="1050" b="0">
                  <a:solidFill>
                    <a:schemeClr val="bg1"/>
                  </a:solidFill>
                  <a:latin typeface="Aptos" panose="020B0004020202020204" pitchFamily="34" charset="0"/>
                  <a:cs typeface="Arial" panose="020B0604020202020204" pitchFamily="34" charset="0"/>
                </a:rPr>
                <a:t>Supervisado</a:t>
              </a:r>
            </a:p>
          </p:txBody>
        </p:sp>
        <p:sp>
          <p:nvSpPr>
            <p:cNvPr id="26" name="Rectangle 11">
              <a:extLst>
                <a:ext uri="{FF2B5EF4-FFF2-40B4-BE49-F238E27FC236}">
                  <a16:creationId xmlns:a16="http://schemas.microsoft.com/office/drawing/2014/main" id="{2F98C7C7-6128-C219-1B7A-0A5268178FD7}"/>
                </a:ext>
              </a:extLst>
            </p:cNvPr>
            <p:cNvSpPr txBox="1"/>
            <p:nvPr/>
          </p:nvSpPr>
          <p:spPr>
            <a:xfrm rot="16200000">
              <a:off x="8223581" y="4114043"/>
              <a:ext cx="1721334" cy="3385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Aptos" panose="020B0004020202020204" pitchFamily="34" charset="0"/>
                  <a:cs typeface="Arial" panose="020B0604020202020204" pitchFamily="34" charset="0"/>
                </a:rPr>
                <a:t>Modelado</a:t>
              </a:r>
            </a:p>
          </p:txBody>
        </p:sp>
        <p:sp>
          <p:nvSpPr>
            <p:cNvPr id="27" name="Proceso 26">
              <a:extLst>
                <a:ext uri="{FF2B5EF4-FFF2-40B4-BE49-F238E27FC236}">
                  <a16:creationId xmlns:a16="http://schemas.microsoft.com/office/drawing/2014/main" id="{E43C2F13-481C-4262-E079-2602CD14FB97}"/>
                </a:ext>
              </a:extLst>
            </p:cNvPr>
            <p:cNvSpPr/>
            <p:nvPr/>
          </p:nvSpPr>
          <p:spPr>
            <a:xfrm rot="16200000">
              <a:off x="6765243" y="3508857"/>
              <a:ext cx="1186250" cy="1509583"/>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11">
              <a:extLst>
                <a:ext uri="{FF2B5EF4-FFF2-40B4-BE49-F238E27FC236}">
                  <a16:creationId xmlns:a16="http://schemas.microsoft.com/office/drawing/2014/main" id="{A4D137D6-D317-81C3-4C12-CD9CEC0B96AB}"/>
                </a:ext>
              </a:extLst>
            </p:cNvPr>
            <p:cNvSpPr txBox="1"/>
            <p:nvPr/>
          </p:nvSpPr>
          <p:spPr>
            <a:xfrm>
              <a:off x="6497701" y="3844312"/>
              <a:ext cx="1721335" cy="76944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Aptos" panose="020B0004020202020204" pitchFamily="34" charset="0"/>
                  <a:cs typeface="Arial" panose="020B0604020202020204" pitchFamily="34" charset="0"/>
                </a:rPr>
                <a:t>Evaluación de Modelo y sincronización</a:t>
              </a:r>
            </a:p>
          </p:txBody>
        </p:sp>
        <p:sp>
          <p:nvSpPr>
            <p:cNvPr id="29" name="Proceso 28">
              <a:extLst>
                <a:ext uri="{FF2B5EF4-FFF2-40B4-BE49-F238E27FC236}">
                  <a16:creationId xmlns:a16="http://schemas.microsoft.com/office/drawing/2014/main" id="{95C8C6EB-ADFE-41DF-66AA-0B787647519A}"/>
                </a:ext>
              </a:extLst>
            </p:cNvPr>
            <p:cNvSpPr/>
            <p:nvPr/>
          </p:nvSpPr>
          <p:spPr>
            <a:xfrm rot="16200000">
              <a:off x="4516888" y="3497921"/>
              <a:ext cx="1186250" cy="1509583"/>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11">
              <a:extLst>
                <a:ext uri="{FF2B5EF4-FFF2-40B4-BE49-F238E27FC236}">
                  <a16:creationId xmlns:a16="http://schemas.microsoft.com/office/drawing/2014/main" id="{D9F2E607-27C7-692F-99E3-669EB42A66AF}"/>
                </a:ext>
              </a:extLst>
            </p:cNvPr>
            <p:cNvSpPr txBox="1"/>
            <p:nvPr/>
          </p:nvSpPr>
          <p:spPr>
            <a:xfrm>
              <a:off x="4249347" y="4048819"/>
              <a:ext cx="1721335" cy="3385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Aptos" panose="020B0004020202020204" pitchFamily="34" charset="0"/>
                  <a:cs typeface="Arial" panose="020B0604020202020204" pitchFamily="34" charset="0"/>
                </a:rPr>
                <a:t>Selección de Modelo</a:t>
              </a:r>
            </a:p>
          </p:txBody>
        </p:sp>
        <p:sp>
          <p:nvSpPr>
            <p:cNvPr id="31" name="Proceso 30">
              <a:extLst>
                <a:ext uri="{FF2B5EF4-FFF2-40B4-BE49-F238E27FC236}">
                  <a16:creationId xmlns:a16="http://schemas.microsoft.com/office/drawing/2014/main" id="{D2974EFC-490D-2280-F575-975EA828F2B7}"/>
                </a:ext>
              </a:extLst>
            </p:cNvPr>
            <p:cNvSpPr/>
            <p:nvPr/>
          </p:nvSpPr>
          <p:spPr>
            <a:xfrm rot="16200000">
              <a:off x="2032959" y="3497921"/>
              <a:ext cx="1186250" cy="1509583"/>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11">
              <a:extLst>
                <a:ext uri="{FF2B5EF4-FFF2-40B4-BE49-F238E27FC236}">
                  <a16:creationId xmlns:a16="http://schemas.microsoft.com/office/drawing/2014/main" id="{B81A8E9A-4706-49D0-954B-7B13322B69E0}"/>
                </a:ext>
              </a:extLst>
            </p:cNvPr>
            <p:cNvSpPr txBox="1"/>
            <p:nvPr/>
          </p:nvSpPr>
          <p:spPr>
            <a:xfrm>
              <a:off x="1765417" y="3941097"/>
              <a:ext cx="1721335" cy="5539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Aptos" panose="020B0004020202020204" pitchFamily="34" charset="0"/>
                  <a:cs typeface="Arial" panose="020B0604020202020204" pitchFamily="34" charset="0"/>
                </a:rPr>
                <a:t>Despliegue de Modelo</a:t>
              </a:r>
            </a:p>
          </p:txBody>
        </p:sp>
        <p:sp>
          <p:nvSpPr>
            <p:cNvPr id="33" name="Proceso alternativo 32">
              <a:extLst>
                <a:ext uri="{FF2B5EF4-FFF2-40B4-BE49-F238E27FC236}">
                  <a16:creationId xmlns:a16="http://schemas.microsoft.com/office/drawing/2014/main" id="{8CB82BF6-24F5-1FC7-563A-D053C0BCC386}"/>
                </a:ext>
              </a:extLst>
            </p:cNvPr>
            <p:cNvSpPr/>
            <p:nvPr/>
          </p:nvSpPr>
          <p:spPr>
            <a:xfrm>
              <a:off x="8180326" y="2632557"/>
              <a:ext cx="3035159" cy="731518"/>
            </a:xfrm>
            <a:prstGeom prst="flowChartAlternateProcess">
              <a:avLst/>
            </a:prstGeom>
            <a:noFill/>
            <a:ln w="12700">
              <a:solidFill>
                <a:srgbClr val="1A318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11">
              <a:extLst>
                <a:ext uri="{FF2B5EF4-FFF2-40B4-BE49-F238E27FC236}">
                  <a16:creationId xmlns:a16="http://schemas.microsoft.com/office/drawing/2014/main" id="{AFC89A7C-85A7-7372-8B7A-F732DB1A3EF4}"/>
                </a:ext>
              </a:extLst>
            </p:cNvPr>
            <p:cNvSpPr txBox="1"/>
            <p:nvPr/>
          </p:nvSpPr>
          <p:spPr>
            <a:xfrm>
              <a:off x="8219034" y="2656188"/>
              <a:ext cx="1760776" cy="677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Regresión</a:t>
              </a:r>
            </a:p>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KNN</a:t>
              </a:r>
            </a:p>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Árbol de Decisión</a:t>
              </a:r>
            </a:p>
          </p:txBody>
        </p:sp>
        <p:sp>
          <p:nvSpPr>
            <p:cNvPr id="35" name="Rectangle 11">
              <a:extLst>
                <a:ext uri="{FF2B5EF4-FFF2-40B4-BE49-F238E27FC236}">
                  <a16:creationId xmlns:a16="http://schemas.microsoft.com/office/drawing/2014/main" id="{BEDD84A3-6439-E2A5-AD18-98694625547C}"/>
                </a:ext>
              </a:extLst>
            </p:cNvPr>
            <p:cNvSpPr txBox="1"/>
            <p:nvPr/>
          </p:nvSpPr>
          <p:spPr>
            <a:xfrm>
              <a:off x="9697905" y="2656188"/>
              <a:ext cx="1760776" cy="67710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900" b="0" err="1">
                  <a:solidFill>
                    <a:schemeClr val="bg1"/>
                  </a:solidFill>
                  <a:latin typeface="Aptos" panose="020B0004020202020204" pitchFamily="34" charset="0"/>
                  <a:cs typeface="Arial" panose="020B0604020202020204" pitchFamily="34" charset="0"/>
                </a:rPr>
                <a:t>Naive</a:t>
              </a:r>
              <a:r>
                <a:rPr lang="es-ES" sz="900" b="0">
                  <a:solidFill>
                    <a:schemeClr val="bg1"/>
                  </a:solidFill>
                  <a:latin typeface="Aptos" panose="020B0004020202020204" pitchFamily="34" charset="0"/>
                  <a:cs typeface="Arial" panose="020B0604020202020204" pitchFamily="34" charset="0"/>
                </a:rPr>
                <a:t> </a:t>
              </a:r>
              <a:r>
                <a:rPr lang="es-ES" sz="900" b="0" err="1">
                  <a:solidFill>
                    <a:schemeClr val="bg1"/>
                  </a:solidFill>
                  <a:latin typeface="Aptos" panose="020B0004020202020204" pitchFamily="34" charset="0"/>
                  <a:cs typeface="Arial" panose="020B0604020202020204" pitchFamily="34" charset="0"/>
                </a:rPr>
                <a:t>Bayes</a:t>
              </a:r>
              <a:endParaRPr lang="es-ES" sz="900" b="0">
                <a:solidFill>
                  <a:schemeClr val="bg1"/>
                </a:solidFill>
                <a:latin typeface="Aptos" panose="020B0004020202020204" pitchFamily="34" charset="0"/>
                <a:cs typeface="Arial" panose="020B0604020202020204" pitchFamily="34" charset="0"/>
              </a:endParaRPr>
            </a:p>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Redes Neurales</a:t>
              </a:r>
            </a:p>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Ensamblajes</a:t>
              </a:r>
            </a:p>
          </p:txBody>
        </p:sp>
        <p:sp>
          <p:nvSpPr>
            <p:cNvPr id="36" name="Proceso alternativo 35">
              <a:extLst>
                <a:ext uri="{FF2B5EF4-FFF2-40B4-BE49-F238E27FC236}">
                  <a16:creationId xmlns:a16="http://schemas.microsoft.com/office/drawing/2014/main" id="{66197FBE-EB6A-6E2B-5BE9-025D74B59477}"/>
                </a:ext>
              </a:extLst>
            </p:cNvPr>
            <p:cNvSpPr/>
            <p:nvPr/>
          </p:nvSpPr>
          <p:spPr>
            <a:xfrm>
              <a:off x="4980122" y="2635439"/>
              <a:ext cx="3035159" cy="731518"/>
            </a:xfrm>
            <a:prstGeom prst="flowChartAlternateProcess">
              <a:avLst/>
            </a:prstGeom>
            <a:noFill/>
            <a:ln w="127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11">
              <a:extLst>
                <a:ext uri="{FF2B5EF4-FFF2-40B4-BE49-F238E27FC236}">
                  <a16:creationId xmlns:a16="http://schemas.microsoft.com/office/drawing/2014/main" id="{2EA3D8E8-F279-1ECD-4BF3-4903B3E7B7CB}"/>
                </a:ext>
              </a:extLst>
            </p:cNvPr>
            <p:cNvSpPr txBox="1"/>
            <p:nvPr/>
          </p:nvSpPr>
          <p:spPr>
            <a:xfrm>
              <a:off x="5018831" y="2659071"/>
              <a:ext cx="1760776" cy="677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RMS</a:t>
              </a:r>
            </a:p>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MAPS</a:t>
              </a:r>
            </a:p>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MAE</a:t>
              </a:r>
            </a:p>
          </p:txBody>
        </p:sp>
        <p:sp>
          <p:nvSpPr>
            <p:cNvPr id="38" name="Rectangle 11">
              <a:extLst>
                <a:ext uri="{FF2B5EF4-FFF2-40B4-BE49-F238E27FC236}">
                  <a16:creationId xmlns:a16="http://schemas.microsoft.com/office/drawing/2014/main" id="{C4ABFBCE-C8C6-044F-D6D5-306D87A14578}"/>
                </a:ext>
              </a:extLst>
            </p:cNvPr>
            <p:cNvSpPr txBox="1"/>
            <p:nvPr/>
          </p:nvSpPr>
          <p:spPr>
            <a:xfrm>
              <a:off x="6201538" y="2659071"/>
              <a:ext cx="1760776" cy="677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Matriz de Confusión</a:t>
              </a:r>
            </a:p>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Precisión</a:t>
              </a:r>
            </a:p>
            <a:p>
              <a:pPr marL="214313" indent="-214313" algn="l">
                <a:lnSpc>
                  <a:spcPct val="100000"/>
                </a:lnSpc>
                <a:buClr>
                  <a:srgbClr val="EFB810"/>
                </a:buClr>
                <a:buFont typeface="Arial" panose="020B0604020202020204" pitchFamily="34" charset="0"/>
                <a:buChar char="•"/>
              </a:pPr>
              <a:r>
                <a:rPr lang="es-ES" sz="900" b="0">
                  <a:solidFill>
                    <a:schemeClr val="bg1"/>
                  </a:solidFill>
                  <a:latin typeface="Aptos" panose="020B0004020202020204" pitchFamily="34" charset="0"/>
                  <a:cs typeface="Arial" panose="020B0604020202020204" pitchFamily="34" charset="0"/>
                </a:rPr>
                <a:t>ROC</a:t>
              </a:r>
            </a:p>
          </p:txBody>
        </p:sp>
        <p:sp>
          <p:nvSpPr>
            <p:cNvPr id="39" name="Proceso alternativo 38">
              <a:extLst>
                <a:ext uri="{FF2B5EF4-FFF2-40B4-BE49-F238E27FC236}">
                  <a16:creationId xmlns:a16="http://schemas.microsoft.com/office/drawing/2014/main" id="{F723DC9B-36AB-BCF7-E9DA-D0E3A2439E76}"/>
                </a:ext>
              </a:extLst>
            </p:cNvPr>
            <p:cNvSpPr/>
            <p:nvPr/>
          </p:nvSpPr>
          <p:spPr>
            <a:xfrm>
              <a:off x="9060715" y="5228585"/>
              <a:ext cx="1485580" cy="731518"/>
            </a:xfrm>
            <a:prstGeom prst="flowChartAlternateProcess">
              <a:avLst/>
            </a:prstGeom>
            <a:noFill/>
            <a:ln w="12700">
              <a:solidFill>
                <a:srgbClr val="1A318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11">
              <a:extLst>
                <a:ext uri="{FF2B5EF4-FFF2-40B4-BE49-F238E27FC236}">
                  <a16:creationId xmlns:a16="http://schemas.microsoft.com/office/drawing/2014/main" id="{251C51E5-5D07-EA66-7B5D-D0B3F6860AA1}"/>
                </a:ext>
              </a:extLst>
            </p:cNvPr>
            <p:cNvSpPr txBox="1"/>
            <p:nvPr/>
          </p:nvSpPr>
          <p:spPr>
            <a:xfrm>
              <a:off x="9099422" y="5252216"/>
              <a:ext cx="1760776" cy="677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900" b="0" err="1">
                  <a:solidFill>
                    <a:schemeClr val="tx1">
                      <a:lumMod val="85000"/>
                      <a:lumOff val="15000"/>
                    </a:schemeClr>
                  </a:solidFill>
                  <a:latin typeface="Aptos" panose="020B0004020202020204" pitchFamily="34" charset="0"/>
                  <a:cs typeface="Arial" panose="020B0604020202020204" pitchFamily="34" charset="0"/>
                </a:rPr>
                <a:t>Clustering</a:t>
              </a:r>
              <a:endParaRPr lang="es-ES" sz="900" b="0">
                <a:solidFill>
                  <a:schemeClr val="tx1">
                    <a:lumMod val="85000"/>
                    <a:lumOff val="15000"/>
                  </a:schemeClr>
                </a:solidFill>
                <a:latin typeface="Aptos" panose="020B0004020202020204" pitchFamily="34" charset="0"/>
                <a:cs typeface="Arial" panose="020B0604020202020204" pitchFamily="34" charset="0"/>
              </a:endParaRPr>
            </a:p>
            <a:p>
              <a:pPr marL="214313" indent="-214313" algn="l">
                <a:lnSpc>
                  <a:spcPct val="100000"/>
                </a:lnSpc>
                <a:buClr>
                  <a:srgbClr val="EFB810"/>
                </a:buClr>
                <a:buFont typeface="Arial" panose="020B0604020202020204" pitchFamily="34" charset="0"/>
                <a:buChar char="•"/>
              </a:pPr>
              <a:r>
                <a:rPr lang="es-ES" sz="900" b="0">
                  <a:solidFill>
                    <a:schemeClr val="tx1">
                      <a:lumMod val="85000"/>
                      <a:lumOff val="15000"/>
                    </a:schemeClr>
                  </a:solidFill>
                  <a:latin typeface="Aptos" panose="020B0004020202020204" pitchFamily="34" charset="0"/>
                  <a:cs typeface="Arial" panose="020B0604020202020204" pitchFamily="34" charset="0"/>
                </a:rPr>
                <a:t>PCA</a:t>
              </a:r>
            </a:p>
            <a:p>
              <a:pPr marL="214313" indent="-214313" algn="l">
                <a:lnSpc>
                  <a:spcPct val="100000"/>
                </a:lnSpc>
                <a:buClr>
                  <a:srgbClr val="EFB810"/>
                </a:buClr>
                <a:buFont typeface="Arial" panose="020B0604020202020204" pitchFamily="34" charset="0"/>
                <a:buChar char="•"/>
              </a:pPr>
              <a:r>
                <a:rPr lang="es-ES" sz="900" b="0" err="1">
                  <a:solidFill>
                    <a:schemeClr val="tx1">
                      <a:lumMod val="85000"/>
                      <a:lumOff val="15000"/>
                    </a:schemeClr>
                  </a:solidFill>
                  <a:latin typeface="Aptos" panose="020B0004020202020204" pitchFamily="34" charset="0"/>
                  <a:cs typeface="Arial" panose="020B0604020202020204" pitchFamily="34" charset="0"/>
                </a:rPr>
                <a:t>Autoencoder</a:t>
              </a:r>
              <a:endParaRPr lang="es-ES" sz="900" b="0">
                <a:solidFill>
                  <a:schemeClr val="tx1">
                    <a:lumMod val="85000"/>
                    <a:lumOff val="15000"/>
                  </a:schemeClr>
                </a:solidFill>
                <a:latin typeface="Aptos" panose="020B0004020202020204" pitchFamily="34" charset="0"/>
                <a:cs typeface="Arial" panose="020B0604020202020204" pitchFamily="34" charset="0"/>
              </a:endParaRPr>
            </a:p>
          </p:txBody>
        </p:sp>
        <p:sp>
          <p:nvSpPr>
            <p:cNvPr id="41" name="Proceso alternativo 40">
              <a:extLst>
                <a:ext uri="{FF2B5EF4-FFF2-40B4-BE49-F238E27FC236}">
                  <a16:creationId xmlns:a16="http://schemas.microsoft.com/office/drawing/2014/main" id="{EA6C1941-F1EF-A852-88FC-25B007E43FA5}"/>
                </a:ext>
              </a:extLst>
            </p:cNvPr>
            <p:cNvSpPr/>
            <p:nvPr/>
          </p:nvSpPr>
          <p:spPr>
            <a:xfrm>
              <a:off x="6626966" y="5228585"/>
              <a:ext cx="1485580" cy="731518"/>
            </a:xfrm>
            <a:prstGeom prst="flowChartAlternateProcess">
              <a:avLst/>
            </a:prstGeom>
            <a:noFill/>
            <a:ln w="12700">
              <a:solidFill>
                <a:srgbClr val="1A318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ectangle 11">
              <a:extLst>
                <a:ext uri="{FF2B5EF4-FFF2-40B4-BE49-F238E27FC236}">
                  <a16:creationId xmlns:a16="http://schemas.microsoft.com/office/drawing/2014/main" id="{C707FD3C-61B1-A3A9-1D0C-7561829ED413}"/>
                </a:ext>
              </a:extLst>
            </p:cNvPr>
            <p:cNvSpPr txBox="1"/>
            <p:nvPr/>
          </p:nvSpPr>
          <p:spPr>
            <a:xfrm>
              <a:off x="6665674" y="5205879"/>
              <a:ext cx="1429113" cy="7697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788" b="0">
                  <a:solidFill>
                    <a:schemeClr val="tx1">
                      <a:lumMod val="85000"/>
                      <a:lumOff val="15000"/>
                    </a:schemeClr>
                  </a:solidFill>
                  <a:latin typeface="Aptos" panose="020B0004020202020204" pitchFamily="34" charset="0"/>
                  <a:cs typeface="Arial" panose="020B0604020202020204" pitchFamily="34" charset="0"/>
                </a:rPr>
                <a:t>Hiper-parámetro de sincronización</a:t>
              </a:r>
            </a:p>
            <a:p>
              <a:pPr marL="214313" indent="-214313" algn="l">
                <a:lnSpc>
                  <a:spcPct val="100000"/>
                </a:lnSpc>
                <a:buClr>
                  <a:srgbClr val="EFB810"/>
                </a:buClr>
                <a:buFont typeface="Arial" panose="020B0604020202020204" pitchFamily="34" charset="0"/>
                <a:buChar char="•"/>
              </a:pPr>
              <a:r>
                <a:rPr lang="es-ES" sz="788" b="0">
                  <a:solidFill>
                    <a:schemeClr val="tx1">
                      <a:lumMod val="85000"/>
                      <a:lumOff val="15000"/>
                    </a:schemeClr>
                  </a:solidFill>
                  <a:latin typeface="Aptos" panose="020B0004020202020204" pitchFamily="34" charset="0"/>
                  <a:cs typeface="Arial" panose="020B0604020202020204" pitchFamily="34" charset="0"/>
                </a:rPr>
                <a:t>Grillas de parámetro</a:t>
              </a:r>
            </a:p>
          </p:txBody>
        </p:sp>
        <p:sp>
          <p:nvSpPr>
            <p:cNvPr id="43" name="Proceso alternativo 42">
              <a:extLst>
                <a:ext uri="{FF2B5EF4-FFF2-40B4-BE49-F238E27FC236}">
                  <a16:creationId xmlns:a16="http://schemas.microsoft.com/office/drawing/2014/main" id="{824C65B1-FDC6-E159-B1CD-ECE0FAE041CB}"/>
                </a:ext>
              </a:extLst>
            </p:cNvPr>
            <p:cNvSpPr/>
            <p:nvPr/>
          </p:nvSpPr>
          <p:spPr>
            <a:xfrm>
              <a:off x="4249346" y="5241457"/>
              <a:ext cx="1827962" cy="731518"/>
            </a:xfrm>
            <a:prstGeom prst="flowChartAlternateProcess">
              <a:avLst/>
            </a:prstGeom>
            <a:noFill/>
            <a:ln w="12700">
              <a:solidFill>
                <a:srgbClr val="1A318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11">
              <a:extLst>
                <a:ext uri="{FF2B5EF4-FFF2-40B4-BE49-F238E27FC236}">
                  <a16:creationId xmlns:a16="http://schemas.microsoft.com/office/drawing/2014/main" id="{486FC7F7-F725-CE35-C80D-E84A3FB18678}"/>
                </a:ext>
              </a:extLst>
            </p:cNvPr>
            <p:cNvSpPr txBox="1"/>
            <p:nvPr/>
          </p:nvSpPr>
          <p:spPr>
            <a:xfrm>
              <a:off x="4302493" y="5291745"/>
              <a:ext cx="1760776" cy="63094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825" b="0" err="1">
                  <a:solidFill>
                    <a:schemeClr val="tx1">
                      <a:lumMod val="85000"/>
                      <a:lumOff val="15000"/>
                    </a:schemeClr>
                  </a:solidFill>
                  <a:latin typeface="Aptos" panose="020B0004020202020204" pitchFamily="34" charset="0"/>
                  <a:cs typeface="Arial" panose="020B0604020202020204" pitchFamily="34" charset="0"/>
                </a:rPr>
                <a:t>AutoML</a:t>
              </a:r>
              <a:endParaRPr lang="es-ES" sz="825" b="0">
                <a:solidFill>
                  <a:schemeClr val="tx1">
                    <a:lumMod val="85000"/>
                    <a:lumOff val="15000"/>
                  </a:schemeClr>
                </a:solidFill>
                <a:latin typeface="Aptos" panose="020B0004020202020204" pitchFamily="34" charset="0"/>
                <a:cs typeface="Arial" panose="020B0604020202020204" pitchFamily="34" charset="0"/>
              </a:endParaRPr>
            </a:p>
            <a:p>
              <a:pPr marL="214313" indent="-214313" algn="l">
                <a:lnSpc>
                  <a:spcPct val="100000"/>
                </a:lnSpc>
                <a:buClr>
                  <a:srgbClr val="EFB810"/>
                </a:buClr>
                <a:buFont typeface="Arial" panose="020B0604020202020204" pitchFamily="34" charset="0"/>
                <a:buChar char="•"/>
              </a:pPr>
              <a:r>
                <a:rPr lang="es-ES" sz="825" b="0">
                  <a:solidFill>
                    <a:schemeClr val="tx1">
                      <a:lumMod val="85000"/>
                      <a:lumOff val="15000"/>
                    </a:schemeClr>
                  </a:solidFill>
                  <a:latin typeface="Aptos" panose="020B0004020202020204" pitchFamily="34" charset="0"/>
                  <a:cs typeface="Arial" panose="020B0604020202020204" pitchFamily="34" charset="0"/>
                </a:rPr>
                <a:t>Validación de Modelo</a:t>
              </a:r>
            </a:p>
            <a:p>
              <a:pPr marL="214313" indent="-214313" algn="l">
                <a:lnSpc>
                  <a:spcPct val="100000"/>
                </a:lnSpc>
                <a:buClr>
                  <a:srgbClr val="EFB810"/>
                </a:buClr>
                <a:buFont typeface="Arial" panose="020B0604020202020204" pitchFamily="34" charset="0"/>
                <a:buChar char="•"/>
              </a:pPr>
              <a:r>
                <a:rPr lang="es-ES" sz="825" b="0">
                  <a:solidFill>
                    <a:schemeClr val="tx1">
                      <a:lumMod val="85000"/>
                      <a:lumOff val="15000"/>
                    </a:schemeClr>
                  </a:solidFill>
                  <a:latin typeface="Aptos" panose="020B0004020202020204" pitchFamily="34" charset="0"/>
                  <a:cs typeface="Arial" panose="020B0604020202020204" pitchFamily="34" charset="0"/>
                </a:rPr>
                <a:t>Interpretación</a:t>
              </a:r>
            </a:p>
          </p:txBody>
        </p:sp>
        <p:sp>
          <p:nvSpPr>
            <p:cNvPr id="45" name="Proceso alternativo 44">
              <a:extLst>
                <a:ext uri="{FF2B5EF4-FFF2-40B4-BE49-F238E27FC236}">
                  <a16:creationId xmlns:a16="http://schemas.microsoft.com/office/drawing/2014/main" id="{65197288-4341-FF09-8655-1A4B606D71BC}"/>
                </a:ext>
              </a:extLst>
            </p:cNvPr>
            <p:cNvSpPr/>
            <p:nvPr/>
          </p:nvSpPr>
          <p:spPr>
            <a:xfrm>
              <a:off x="1712270" y="5259110"/>
              <a:ext cx="1827962" cy="731518"/>
            </a:xfrm>
            <a:prstGeom prst="flowChartAlternateProcess">
              <a:avLst/>
            </a:prstGeom>
            <a:noFill/>
            <a:ln w="12700">
              <a:solidFill>
                <a:srgbClr val="1A318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11">
              <a:extLst>
                <a:ext uri="{FF2B5EF4-FFF2-40B4-BE49-F238E27FC236}">
                  <a16:creationId xmlns:a16="http://schemas.microsoft.com/office/drawing/2014/main" id="{1FB65679-F0BE-388F-A166-2575FC61E7F1}"/>
                </a:ext>
              </a:extLst>
            </p:cNvPr>
            <p:cNvSpPr txBox="1"/>
            <p:nvPr/>
          </p:nvSpPr>
          <p:spPr>
            <a:xfrm>
              <a:off x="1765417" y="5286315"/>
              <a:ext cx="1760776" cy="677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900" b="0">
                  <a:solidFill>
                    <a:schemeClr val="tx1">
                      <a:lumMod val="85000"/>
                      <a:lumOff val="15000"/>
                    </a:schemeClr>
                  </a:solidFill>
                  <a:latin typeface="Aptos" panose="020B0004020202020204" pitchFamily="34" charset="0"/>
                  <a:cs typeface="Arial" panose="020B0604020202020204" pitchFamily="34" charset="0"/>
                </a:rPr>
                <a:t>SW: Web/ </a:t>
              </a:r>
              <a:r>
                <a:rPr lang="es-ES" sz="900" b="0" err="1">
                  <a:solidFill>
                    <a:schemeClr val="tx1">
                      <a:lumMod val="85000"/>
                      <a:lumOff val="15000"/>
                    </a:schemeClr>
                  </a:solidFill>
                  <a:latin typeface="Aptos" panose="020B0004020202020204" pitchFamily="34" charset="0"/>
                  <a:cs typeface="Arial" panose="020B0604020202020204" pitchFamily="34" charset="0"/>
                </a:rPr>
                <a:t>Rest</a:t>
              </a:r>
              <a:r>
                <a:rPr lang="es-ES" sz="900" b="0">
                  <a:solidFill>
                    <a:schemeClr val="tx1">
                      <a:lumMod val="85000"/>
                      <a:lumOff val="15000"/>
                    </a:schemeClr>
                  </a:solidFill>
                  <a:latin typeface="Aptos" panose="020B0004020202020204" pitchFamily="34" charset="0"/>
                  <a:cs typeface="Arial" panose="020B0604020202020204" pitchFamily="34" charset="0"/>
                </a:rPr>
                <a:t> API</a:t>
              </a:r>
            </a:p>
            <a:p>
              <a:pPr marL="214313" indent="-214313" algn="l">
                <a:lnSpc>
                  <a:spcPct val="100000"/>
                </a:lnSpc>
                <a:buClr>
                  <a:srgbClr val="EFB810"/>
                </a:buClr>
                <a:buFont typeface="Arial" panose="020B0604020202020204" pitchFamily="34" charset="0"/>
                <a:buChar char="•"/>
              </a:pPr>
              <a:r>
                <a:rPr lang="es-ES" sz="900" b="0">
                  <a:solidFill>
                    <a:schemeClr val="tx1">
                      <a:lumMod val="85000"/>
                      <a:lumOff val="15000"/>
                    </a:schemeClr>
                  </a:solidFill>
                  <a:latin typeface="Aptos" panose="020B0004020202020204" pitchFamily="34" charset="0"/>
                  <a:cs typeface="Arial" panose="020B0604020202020204" pitchFamily="34" charset="0"/>
                </a:rPr>
                <a:t>HW: GPU, Nube</a:t>
              </a:r>
            </a:p>
            <a:p>
              <a:pPr marL="214313" indent="-214313" algn="l">
                <a:lnSpc>
                  <a:spcPct val="100000"/>
                </a:lnSpc>
                <a:buClr>
                  <a:srgbClr val="EFB810"/>
                </a:buClr>
                <a:buFont typeface="Arial" panose="020B0604020202020204" pitchFamily="34" charset="0"/>
                <a:buChar char="•"/>
              </a:pPr>
              <a:r>
                <a:rPr lang="es-ES" sz="900" b="0">
                  <a:solidFill>
                    <a:schemeClr val="tx1">
                      <a:lumMod val="85000"/>
                      <a:lumOff val="15000"/>
                    </a:schemeClr>
                  </a:solidFill>
                  <a:latin typeface="Aptos" panose="020B0004020202020204" pitchFamily="34" charset="0"/>
                  <a:cs typeface="Arial" panose="020B0604020202020204" pitchFamily="34" charset="0"/>
                </a:rPr>
                <a:t>Monitoreo</a:t>
              </a:r>
            </a:p>
          </p:txBody>
        </p:sp>
        <p:cxnSp>
          <p:nvCxnSpPr>
            <p:cNvPr id="47" name="Conector angular 46">
              <a:extLst>
                <a:ext uri="{FF2B5EF4-FFF2-40B4-BE49-F238E27FC236}">
                  <a16:creationId xmlns:a16="http://schemas.microsoft.com/office/drawing/2014/main" id="{D1FF8288-409E-E1EA-0275-17C31211B82C}"/>
                </a:ext>
              </a:extLst>
            </p:cNvPr>
            <p:cNvCxnSpPr>
              <a:stCxn id="5" idx="3"/>
              <a:endCxn id="23" idx="3"/>
            </p:cNvCxnSpPr>
            <p:nvPr/>
          </p:nvCxnSpPr>
          <p:spPr>
            <a:xfrm>
              <a:off x="10688593" y="1555388"/>
              <a:ext cx="198691" cy="2385708"/>
            </a:xfrm>
            <a:prstGeom prst="bentConnector3">
              <a:avLst>
                <a:gd name="adj1" fmla="val 253404"/>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a:extLst>
                <a:ext uri="{FF2B5EF4-FFF2-40B4-BE49-F238E27FC236}">
                  <a16:creationId xmlns:a16="http://schemas.microsoft.com/office/drawing/2014/main" id="{56C0931F-B214-1FC1-3A94-63B4B5C0DCD5}"/>
                </a:ext>
              </a:extLst>
            </p:cNvPr>
            <p:cNvCxnSpPr>
              <a:stCxn id="5" idx="3"/>
              <a:endCxn id="25" idx="3"/>
            </p:cNvCxnSpPr>
            <p:nvPr/>
          </p:nvCxnSpPr>
          <p:spPr>
            <a:xfrm>
              <a:off x="10688593" y="1555388"/>
              <a:ext cx="198691" cy="2999227"/>
            </a:xfrm>
            <a:prstGeom prst="bentConnector3">
              <a:avLst>
                <a:gd name="adj1" fmla="val 253404"/>
              </a:avLst>
            </a:prstGeom>
            <a:ln w="1905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E7FCD15A-9A2D-CAC7-4922-11EA5A6FEA75}"/>
                </a:ext>
              </a:extLst>
            </p:cNvPr>
            <p:cNvCxnSpPr>
              <a:stCxn id="22" idx="0"/>
            </p:cNvCxnSpPr>
            <p:nvPr/>
          </p:nvCxnSpPr>
          <p:spPr>
            <a:xfrm flipH="1" flipV="1">
              <a:off x="8065872" y="4263648"/>
              <a:ext cx="723405" cy="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77566B95-2061-17E0-1E54-B912B40378A5}"/>
                </a:ext>
              </a:extLst>
            </p:cNvPr>
            <p:cNvCxnSpPr/>
            <p:nvPr/>
          </p:nvCxnSpPr>
          <p:spPr>
            <a:xfrm flipH="1" flipV="1">
              <a:off x="5848663" y="4255076"/>
              <a:ext cx="723405" cy="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5DEDA13C-C9EA-09F9-F868-6AFE437D02E9}"/>
                </a:ext>
              </a:extLst>
            </p:cNvPr>
            <p:cNvCxnSpPr/>
            <p:nvPr/>
          </p:nvCxnSpPr>
          <p:spPr>
            <a:xfrm flipH="1" flipV="1">
              <a:off x="3498174" y="4263648"/>
              <a:ext cx="723405" cy="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11">
              <a:extLst>
                <a:ext uri="{FF2B5EF4-FFF2-40B4-BE49-F238E27FC236}">
                  <a16:creationId xmlns:a16="http://schemas.microsoft.com/office/drawing/2014/main" id="{3C94FDAD-6910-5BE6-F6D3-8248419EF920}"/>
                </a:ext>
              </a:extLst>
            </p:cNvPr>
            <p:cNvSpPr txBox="1"/>
            <p:nvPr/>
          </p:nvSpPr>
          <p:spPr>
            <a:xfrm rot="16200000">
              <a:off x="-361258" y="4539228"/>
              <a:ext cx="2867832" cy="677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350">
                  <a:solidFill>
                    <a:schemeClr val="accent4"/>
                  </a:solidFill>
                  <a:latin typeface="Aptos" panose="020B0004020202020204" pitchFamily="34" charset="0"/>
                  <a:cs typeface="Arial" panose="020B0604020202020204" pitchFamily="34" charset="0"/>
                </a:rPr>
                <a:t>Analistas &amp; </a:t>
              </a:r>
            </a:p>
            <a:p>
              <a:pPr algn="ctr">
                <a:lnSpc>
                  <a:spcPct val="100000"/>
                </a:lnSpc>
                <a:buClr>
                  <a:srgbClr val="EFB810"/>
                </a:buClr>
              </a:pPr>
              <a:r>
                <a:rPr lang="es-ES" sz="1350">
                  <a:solidFill>
                    <a:schemeClr val="accent4"/>
                  </a:solidFill>
                  <a:latin typeface="Aptos" panose="020B0004020202020204" pitchFamily="34" charset="0"/>
                  <a:cs typeface="Arial" panose="020B0604020202020204" pitchFamily="34" charset="0"/>
                </a:rPr>
                <a:t>Tomadores de Decisión</a:t>
              </a:r>
            </a:p>
          </p:txBody>
        </p:sp>
        <p:sp>
          <p:nvSpPr>
            <p:cNvPr id="53" name="Flecha derecha 52">
              <a:extLst>
                <a:ext uri="{FF2B5EF4-FFF2-40B4-BE49-F238E27FC236}">
                  <a16:creationId xmlns:a16="http://schemas.microsoft.com/office/drawing/2014/main" id="{C5093A0F-F7F8-B5E8-8925-D92F56C8FB7B}"/>
                </a:ext>
              </a:extLst>
            </p:cNvPr>
            <p:cNvSpPr/>
            <p:nvPr/>
          </p:nvSpPr>
          <p:spPr>
            <a:xfrm rot="16200000">
              <a:off x="9628224" y="3388268"/>
              <a:ext cx="350561" cy="249103"/>
            </a:xfrm>
            <a:prstGeom prst="rightArrow">
              <a:avLst/>
            </a:prstGeom>
            <a:solidFill>
              <a:schemeClr val="accent4"/>
            </a:solidFill>
            <a:ln>
              <a:solidFill>
                <a:srgbClr val="1A31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Flecha derecha 53">
              <a:extLst>
                <a:ext uri="{FF2B5EF4-FFF2-40B4-BE49-F238E27FC236}">
                  <a16:creationId xmlns:a16="http://schemas.microsoft.com/office/drawing/2014/main" id="{6BA5286B-EA3B-5F9A-461F-1A304FB32A66}"/>
                </a:ext>
              </a:extLst>
            </p:cNvPr>
            <p:cNvSpPr/>
            <p:nvPr/>
          </p:nvSpPr>
          <p:spPr>
            <a:xfrm rot="5400000">
              <a:off x="9652811" y="4902353"/>
              <a:ext cx="350561" cy="249103"/>
            </a:xfrm>
            <a:prstGeom prst="rightArrow">
              <a:avLst/>
            </a:prstGeom>
            <a:solidFill>
              <a:schemeClr val="accent4"/>
            </a:solidFill>
            <a:ln>
              <a:solidFill>
                <a:srgbClr val="1A31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Flecha derecha 55">
              <a:extLst>
                <a:ext uri="{FF2B5EF4-FFF2-40B4-BE49-F238E27FC236}">
                  <a16:creationId xmlns:a16="http://schemas.microsoft.com/office/drawing/2014/main" id="{D6B9D72A-00B7-3169-6874-8C007AC9D22F}"/>
                </a:ext>
              </a:extLst>
            </p:cNvPr>
            <p:cNvSpPr/>
            <p:nvPr/>
          </p:nvSpPr>
          <p:spPr>
            <a:xfrm rot="5400000">
              <a:off x="7260572" y="4947185"/>
              <a:ext cx="350561" cy="249103"/>
            </a:xfrm>
            <a:prstGeom prst="rightArrow">
              <a:avLst/>
            </a:prstGeom>
            <a:solidFill>
              <a:schemeClr val="accent4"/>
            </a:solidFill>
            <a:ln>
              <a:solidFill>
                <a:srgbClr val="1A31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Flecha derecha 56">
              <a:extLst>
                <a:ext uri="{FF2B5EF4-FFF2-40B4-BE49-F238E27FC236}">
                  <a16:creationId xmlns:a16="http://schemas.microsoft.com/office/drawing/2014/main" id="{CFA463B0-C4EC-9B9D-B044-1CA9E9B5BBFC}"/>
                </a:ext>
              </a:extLst>
            </p:cNvPr>
            <p:cNvSpPr/>
            <p:nvPr/>
          </p:nvSpPr>
          <p:spPr>
            <a:xfrm rot="5400000">
              <a:off x="4934732" y="4930054"/>
              <a:ext cx="350561" cy="249103"/>
            </a:xfrm>
            <a:prstGeom prst="rightArrow">
              <a:avLst/>
            </a:prstGeom>
            <a:solidFill>
              <a:schemeClr val="accent4"/>
            </a:solidFill>
            <a:ln>
              <a:solidFill>
                <a:srgbClr val="1A31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Flecha derecha 57">
              <a:extLst>
                <a:ext uri="{FF2B5EF4-FFF2-40B4-BE49-F238E27FC236}">
                  <a16:creationId xmlns:a16="http://schemas.microsoft.com/office/drawing/2014/main" id="{5DE47FFF-E445-3F43-1584-BA8AB5C4B5B0}"/>
                </a:ext>
              </a:extLst>
            </p:cNvPr>
            <p:cNvSpPr/>
            <p:nvPr/>
          </p:nvSpPr>
          <p:spPr>
            <a:xfrm rot="5400000">
              <a:off x="2450803" y="4912759"/>
              <a:ext cx="350561" cy="249103"/>
            </a:xfrm>
            <a:prstGeom prst="rightArrow">
              <a:avLst/>
            </a:prstGeom>
            <a:solidFill>
              <a:schemeClr val="accent4"/>
            </a:solidFill>
            <a:ln>
              <a:solidFill>
                <a:srgbClr val="1A31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11">
              <a:extLst>
                <a:ext uri="{FF2B5EF4-FFF2-40B4-BE49-F238E27FC236}">
                  <a16:creationId xmlns:a16="http://schemas.microsoft.com/office/drawing/2014/main" id="{3E67C301-FEAF-E4D0-B493-BCF4963EDC07}"/>
                </a:ext>
              </a:extLst>
            </p:cNvPr>
            <p:cNvSpPr txBox="1"/>
            <p:nvPr/>
          </p:nvSpPr>
          <p:spPr>
            <a:xfrm>
              <a:off x="763048" y="6108782"/>
              <a:ext cx="3726069" cy="3385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050" b="0">
                  <a:solidFill>
                    <a:schemeClr val="bg1"/>
                  </a:solidFill>
                  <a:latin typeface="Aptos" panose="020B0004020202020204" pitchFamily="34" charset="0"/>
                  <a:cs typeface="Arial" panose="020B0604020202020204" pitchFamily="34" charset="0"/>
                </a:rPr>
                <a:t>Ingeniero web/software</a:t>
              </a:r>
            </a:p>
          </p:txBody>
        </p:sp>
        <p:sp>
          <p:nvSpPr>
            <p:cNvPr id="60" name="Rectangle 11">
              <a:extLst>
                <a:ext uri="{FF2B5EF4-FFF2-40B4-BE49-F238E27FC236}">
                  <a16:creationId xmlns:a16="http://schemas.microsoft.com/office/drawing/2014/main" id="{0365E982-3917-42BA-E035-9D61C9AFBD7E}"/>
                </a:ext>
              </a:extLst>
            </p:cNvPr>
            <p:cNvSpPr txBox="1"/>
            <p:nvPr/>
          </p:nvSpPr>
          <p:spPr>
            <a:xfrm>
              <a:off x="4648341" y="6052328"/>
              <a:ext cx="5420054" cy="40010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350">
                  <a:solidFill>
                    <a:schemeClr val="accent4"/>
                  </a:solidFill>
                  <a:latin typeface="+mn-lt"/>
                  <a:cs typeface="Arial" panose="020B0604020202020204" pitchFamily="34" charset="0"/>
                </a:rPr>
                <a:t>Científico de Datos / </a:t>
              </a:r>
              <a:r>
                <a:rPr lang="es-ES" sz="1350" err="1">
                  <a:solidFill>
                    <a:schemeClr val="accent4"/>
                  </a:solidFill>
                  <a:latin typeface="+mn-lt"/>
                  <a:cs typeface="Arial" panose="020B0604020202020204" pitchFamily="34" charset="0"/>
                </a:rPr>
                <a:t>Quants</a:t>
              </a:r>
              <a:endParaRPr lang="es-ES" sz="1350">
                <a:solidFill>
                  <a:schemeClr val="accent4"/>
                </a:solidFill>
                <a:latin typeface="+mn-lt"/>
                <a:cs typeface="Arial" panose="020B0604020202020204" pitchFamily="34" charset="0"/>
              </a:endParaRPr>
            </a:p>
          </p:txBody>
        </p:sp>
        <p:sp>
          <p:nvSpPr>
            <p:cNvPr id="55" name="Flecha derecha 54">
              <a:extLst>
                <a:ext uri="{FF2B5EF4-FFF2-40B4-BE49-F238E27FC236}">
                  <a16:creationId xmlns:a16="http://schemas.microsoft.com/office/drawing/2014/main" id="{45472749-D3B8-C91A-0715-1E5896CC96D9}"/>
                </a:ext>
              </a:extLst>
            </p:cNvPr>
            <p:cNvSpPr/>
            <p:nvPr/>
          </p:nvSpPr>
          <p:spPr>
            <a:xfrm rot="16200000">
              <a:off x="7236166" y="3391424"/>
              <a:ext cx="350561" cy="249103"/>
            </a:xfrm>
            <a:prstGeom prst="rightArrow">
              <a:avLst/>
            </a:prstGeom>
            <a:solidFill>
              <a:schemeClr val="accent4"/>
            </a:solidFill>
            <a:ln>
              <a:solidFill>
                <a:srgbClr val="1A31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4" name="Proceso alternativo 63">
            <a:extLst>
              <a:ext uri="{FF2B5EF4-FFF2-40B4-BE49-F238E27FC236}">
                <a16:creationId xmlns:a16="http://schemas.microsoft.com/office/drawing/2014/main" id="{F7458C1F-1353-FC80-4D6B-A7383949023E}"/>
              </a:ext>
            </a:extLst>
          </p:cNvPr>
          <p:cNvSpPr/>
          <p:nvPr/>
        </p:nvSpPr>
        <p:spPr>
          <a:xfrm>
            <a:off x="6135245" y="1885354"/>
            <a:ext cx="2276369" cy="548639"/>
          </a:xfrm>
          <a:prstGeom prst="flowChartAlternateProcess">
            <a:avLst/>
          </a:prstGeom>
          <a:noFill/>
          <a:ln w="127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Proceso alternativo 64">
            <a:extLst>
              <a:ext uri="{FF2B5EF4-FFF2-40B4-BE49-F238E27FC236}">
                <a16:creationId xmlns:a16="http://schemas.microsoft.com/office/drawing/2014/main" id="{E6EE8523-BAC3-F9D5-7333-B0601DC0ABE6}"/>
              </a:ext>
            </a:extLst>
          </p:cNvPr>
          <p:cNvSpPr/>
          <p:nvPr/>
        </p:nvSpPr>
        <p:spPr>
          <a:xfrm>
            <a:off x="3735092" y="1887515"/>
            <a:ext cx="2276369" cy="548639"/>
          </a:xfrm>
          <a:prstGeom prst="flowChartAlternateProcess">
            <a:avLst/>
          </a:prstGeom>
          <a:noFill/>
          <a:ln w="127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43385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2A1AF3A-BD48-1BF1-75B4-6D4151AC8142}"/>
              </a:ext>
            </a:extLst>
          </p:cNvPr>
          <p:cNvSpPr>
            <a:spLocks noGrp="1" noRot="1" noMove="1" noResize="1" noEditPoints="1" noAdjustHandles="1" noChangeArrowheads="1" noChangeShapeType="1"/>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Picture 18">
            <a:extLst>
              <a:ext uri="{FF2B5EF4-FFF2-40B4-BE49-F238E27FC236}">
                <a16:creationId xmlns:a16="http://schemas.microsoft.com/office/drawing/2014/main" id="{B2F1D4B3-E35F-14E2-71A0-2094F2B267F0}"/>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20243817">
            <a:off x="5932501" y="-450484"/>
            <a:ext cx="4061534" cy="4075736"/>
          </a:xfrm>
          <a:prstGeom prst="rect">
            <a:avLst/>
          </a:prstGeom>
        </p:spPr>
      </p:pic>
      <p:pic>
        <p:nvPicPr>
          <p:cNvPr id="20" name="Picture 19">
            <a:extLst>
              <a:ext uri="{FF2B5EF4-FFF2-40B4-BE49-F238E27FC236}">
                <a16:creationId xmlns:a16="http://schemas.microsoft.com/office/drawing/2014/main" id="{57BB07EA-522D-A7E5-3D5C-82DF3B977351}"/>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3739742">
            <a:off x="4555864" y="2199381"/>
            <a:ext cx="4061534" cy="4075736"/>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1290060" y="182227"/>
            <a:ext cx="6563879" cy="923330"/>
          </a:xfrm>
          <a:prstGeom prst="rect">
            <a:avLst/>
          </a:prstGeom>
          <a:noFill/>
        </p:spPr>
        <p:txBody>
          <a:bodyPr wrap="square" rtlCol="0">
            <a:spAutoFit/>
          </a:bodyPr>
          <a:lstStyle/>
          <a:p>
            <a:pPr algn="ctr" defTabSz="685800">
              <a:defRPr/>
            </a:pPr>
            <a:r>
              <a:rPr lang="es-MX" sz="2700" b="1" dirty="0">
                <a:solidFill>
                  <a:schemeClr val="bg1"/>
                </a:solidFill>
                <a:latin typeface="Verdana" panose="020B0604030504040204" pitchFamily="34" charset="0"/>
                <a:ea typeface="Verdana" panose="020B0604030504040204" pitchFamily="34" charset="0"/>
              </a:rPr>
              <a:t>Las líneas de formación desarrollan talento STEM🦾</a:t>
            </a:r>
            <a:endParaRPr lang="es-CO" sz="2700" b="1" dirty="0">
              <a:solidFill>
                <a:schemeClr val="bg1"/>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7A2578C8-D9AB-BC1C-DFBD-8A512A9D70B7}"/>
              </a:ext>
            </a:extLst>
          </p:cNvPr>
          <p:cNvSpPr txBox="1"/>
          <p:nvPr/>
        </p:nvSpPr>
        <p:spPr>
          <a:xfrm>
            <a:off x="228381" y="1295465"/>
            <a:ext cx="5322786" cy="337015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marL="214313" indent="-214313" algn="l">
              <a:lnSpc>
                <a:spcPct val="100000"/>
              </a:lnSpc>
              <a:buClr>
                <a:srgbClr val="EFB810"/>
              </a:buClr>
              <a:buFont typeface="Arial" panose="020B0604020202020204" pitchFamily="34" charset="0"/>
              <a:buChar char="•"/>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En el paradigma de Línea de Formación, los individuos:</a:t>
            </a:r>
          </a:p>
          <a:p>
            <a:pPr marL="557213" lvl="1" indent="-214313">
              <a:buClr>
                <a:schemeClr val="accent4"/>
              </a:buClr>
              <a:buFont typeface="Courier New" panose="02070309020205020404" pitchFamily="49" charset="0"/>
              <a:buChar char="o"/>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Dominan una habilidad técnica, no una estrategia</a:t>
            </a:r>
          </a:p>
          <a:p>
            <a:pPr marL="557213" lvl="1" indent="-214313">
              <a:buClr>
                <a:schemeClr val="accent4"/>
              </a:buClr>
              <a:buFont typeface="Courier New" panose="02070309020205020404" pitchFamily="49" charset="0"/>
              <a:buChar char="o"/>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Se unen a un equipo interdisciplinario (</a:t>
            </a:r>
            <a:r>
              <a:rPr lang="es-ES" sz="1100" err="1">
                <a:solidFill>
                  <a:schemeClr val="bg1"/>
                </a:solidFill>
                <a:latin typeface="Verdana" panose="020B0604030504040204" pitchFamily="34" charset="0"/>
                <a:ea typeface="Verdana" panose="020B0604030504040204" pitchFamily="34" charset="0"/>
                <a:cs typeface="Arial" panose="020B0604020202020204" pitchFamily="34" charset="0"/>
              </a:rPr>
              <a:t>co</a:t>
            </a: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-especialización)</a:t>
            </a:r>
          </a:p>
          <a:p>
            <a:pPr algn="l">
              <a:lnSpc>
                <a:spcPct val="100000"/>
              </a:lnSpc>
            </a:pPr>
            <a:endParaRPr lang="es-ES" sz="1100">
              <a:solidFill>
                <a:schemeClr val="bg1"/>
              </a:solidFill>
              <a:latin typeface="Verdana" panose="020B0604030504040204" pitchFamily="34" charset="0"/>
              <a:ea typeface="Verdana" panose="020B0604030504040204" pitchFamily="34" charset="0"/>
              <a:cs typeface="Arial" panose="020B0604020202020204" pitchFamily="34" charset="0"/>
            </a:endParaRPr>
          </a:p>
          <a:p>
            <a:pPr marL="214313" indent="-214313" algn="l">
              <a:lnSpc>
                <a:spcPct val="100000"/>
              </a:lnSpc>
              <a:buClr>
                <a:srgbClr val="EFB810"/>
              </a:buClr>
              <a:buFont typeface="Arial" panose="020B0604020202020204" pitchFamily="34" charset="0"/>
              <a:buChar char="•"/>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Las líneas de formación logran ventajas competitivas al:</a:t>
            </a:r>
          </a:p>
          <a:p>
            <a:pPr marL="557213" lvl="1" indent="-214313">
              <a:buClr>
                <a:srgbClr val="EFB810"/>
              </a:buClr>
              <a:buFont typeface="Courier New" panose="02070309020205020404" pitchFamily="49" charset="0"/>
              <a:buChar char="o"/>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Resolver problemas de inversión abierta (conocimiento reutilizable</a:t>
            </a:r>
          </a:p>
          <a:p>
            <a:pPr marL="557213" lvl="1" indent="-214313">
              <a:buClr>
                <a:srgbClr val="EFB810"/>
              </a:buClr>
              <a:buFont typeface="Courier New" panose="02070309020205020404" pitchFamily="49" charset="0"/>
              <a:buChar char="o"/>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Alto rendimiento de </a:t>
            </a:r>
            <a:r>
              <a:rPr lang="es-ES" sz="1100" err="1">
                <a:solidFill>
                  <a:schemeClr val="bg1"/>
                </a:solidFill>
                <a:latin typeface="Verdana" panose="020B0604030504040204" pitchFamily="34" charset="0"/>
                <a:ea typeface="Verdana" panose="020B0604030504040204" pitchFamily="34" charset="0"/>
                <a:cs typeface="Arial" panose="020B0604020202020204" pitchFamily="34" charset="0"/>
              </a:rPr>
              <a:t>alpha</a:t>
            </a: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 microscópica diversificada</a:t>
            </a:r>
          </a:p>
          <a:p>
            <a:pPr marL="557213" lvl="1" indent="-214313">
              <a:buClr>
                <a:srgbClr val="EFB810"/>
              </a:buClr>
              <a:buFont typeface="Courier New" panose="02070309020205020404" pitchFamily="49" charset="0"/>
              <a:buChar char="o"/>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Renovación constante de estrategia (flujo)</a:t>
            </a:r>
          </a:p>
          <a:p>
            <a:pPr algn="l">
              <a:lnSpc>
                <a:spcPct val="100000"/>
              </a:lnSpc>
            </a:pPr>
            <a:endParaRPr lang="es-ES" sz="1100">
              <a:solidFill>
                <a:schemeClr val="bg1"/>
              </a:solidFill>
              <a:latin typeface="Verdana" panose="020B0604030504040204" pitchFamily="34" charset="0"/>
              <a:ea typeface="Verdana" panose="020B0604030504040204" pitchFamily="34" charset="0"/>
              <a:cs typeface="Arial" panose="020B0604020202020204" pitchFamily="34" charset="0"/>
            </a:endParaRPr>
          </a:p>
          <a:p>
            <a:pPr marL="214313" indent="-214313" algn="l">
              <a:lnSpc>
                <a:spcPct val="100000"/>
              </a:lnSpc>
              <a:buClr>
                <a:srgbClr val="FFC000"/>
              </a:buClr>
              <a:buFont typeface="Arial" panose="020B0604020202020204" pitchFamily="34" charset="0"/>
              <a:buChar char="•"/>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Los protocolos científicos aseguran una cara separación entre investigación y revisión por pares</a:t>
            </a:r>
          </a:p>
          <a:p>
            <a:pPr marL="600075" lvl="1" indent="-257175">
              <a:buClr>
                <a:schemeClr val="accent4"/>
              </a:buClr>
              <a:buFont typeface="Courier New" panose="02070309020205020404" pitchFamily="49" charset="0"/>
              <a:buChar char="o"/>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No hay sobreajuste de pruebas retrospectivas: el equipo de pruebas independientemente valida la hipótesis, y hace la prueba retrospectiva a la estrategia</a:t>
            </a:r>
          </a:p>
          <a:p>
            <a:pPr algn="l">
              <a:lnSpc>
                <a:spcPct val="100000"/>
              </a:lnSpc>
            </a:pPr>
            <a:endParaRPr lang="es-ES" sz="1100">
              <a:solidFill>
                <a:schemeClr val="bg1"/>
              </a:solidFill>
              <a:latin typeface="Verdana" panose="020B0604030504040204" pitchFamily="34" charset="0"/>
              <a:ea typeface="Verdana" panose="020B0604030504040204" pitchFamily="34" charset="0"/>
              <a:cs typeface="Arial" panose="020B0604020202020204" pitchFamily="34" charset="0"/>
            </a:endParaRPr>
          </a:p>
          <a:p>
            <a:pPr marL="214313" indent="-214313" algn="l">
              <a:lnSpc>
                <a:spcPct val="100000"/>
              </a:lnSpc>
              <a:buClr>
                <a:srgbClr val="EFB810"/>
              </a:buClr>
              <a:buFont typeface="Arial" panose="020B0604020202020204" pitchFamily="34" charset="0"/>
              <a:buChar char="•"/>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Estructura plana, con numerosos chequeos y balances</a:t>
            </a:r>
          </a:p>
          <a:p>
            <a:pPr marL="557213" lvl="1" indent="-214313">
              <a:buClr>
                <a:srgbClr val="EFB810"/>
              </a:buClr>
              <a:buFont typeface="Courier New" panose="02070309020205020404" pitchFamily="49" charset="0"/>
              <a:buChar char="o"/>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No hay rol de Administrador de Portafolio</a:t>
            </a:r>
          </a:p>
          <a:p>
            <a:pPr marL="557213" lvl="1" indent="-214313">
              <a:buClr>
                <a:srgbClr val="EFB810"/>
              </a:buClr>
              <a:buFont typeface="Courier New" panose="02070309020205020404" pitchFamily="49" charset="0"/>
              <a:buChar char="o"/>
            </a:pPr>
            <a:r>
              <a:rPr lang="es-ES" sz="1100">
                <a:solidFill>
                  <a:schemeClr val="bg1"/>
                </a:solidFill>
                <a:latin typeface="Verdana" panose="020B0604030504040204" pitchFamily="34" charset="0"/>
                <a:ea typeface="Verdana" panose="020B0604030504040204" pitchFamily="34" charset="0"/>
                <a:cs typeface="Arial" panose="020B0604020202020204" pitchFamily="34" charset="0"/>
              </a:rPr>
              <a:t>Hay mecanismos de autocorrección en cada puesto</a:t>
            </a:r>
          </a:p>
        </p:txBody>
      </p:sp>
      <p:grpSp>
        <p:nvGrpSpPr>
          <p:cNvPr id="6" name="Grupo 5">
            <a:extLst>
              <a:ext uri="{FF2B5EF4-FFF2-40B4-BE49-F238E27FC236}">
                <a16:creationId xmlns:a16="http://schemas.microsoft.com/office/drawing/2014/main" id="{89DC5B2C-1636-BA0D-96F4-4D2A91EAD547}"/>
              </a:ext>
            </a:extLst>
          </p:cNvPr>
          <p:cNvGrpSpPr/>
          <p:nvPr/>
        </p:nvGrpSpPr>
        <p:grpSpPr>
          <a:xfrm>
            <a:off x="5551165" y="1560153"/>
            <a:ext cx="3432618" cy="2928028"/>
            <a:chOff x="7202275" y="2061376"/>
            <a:chExt cx="4576825" cy="3904034"/>
          </a:xfrm>
        </p:grpSpPr>
        <p:sp>
          <p:nvSpPr>
            <p:cNvPr id="7" name="Rectángulo 6">
              <a:extLst>
                <a:ext uri="{FF2B5EF4-FFF2-40B4-BE49-F238E27FC236}">
                  <a16:creationId xmlns:a16="http://schemas.microsoft.com/office/drawing/2014/main" id="{EDB14388-41F3-2CE5-6BA4-B61129137CF2}"/>
                </a:ext>
              </a:extLst>
            </p:cNvPr>
            <p:cNvSpPr/>
            <p:nvPr/>
          </p:nvSpPr>
          <p:spPr>
            <a:xfrm>
              <a:off x="7747954" y="4730992"/>
              <a:ext cx="3605875" cy="12344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9" name="Rectángulo 8">
              <a:extLst>
                <a:ext uri="{FF2B5EF4-FFF2-40B4-BE49-F238E27FC236}">
                  <a16:creationId xmlns:a16="http://schemas.microsoft.com/office/drawing/2014/main" id="{17F19E8E-36A4-17BB-4274-F1F864CA37E5}"/>
                </a:ext>
              </a:extLst>
            </p:cNvPr>
            <p:cNvSpPr/>
            <p:nvPr/>
          </p:nvSpPr>
          <p:spPr>
            <a:xfrm>
              <a:off x="7747954" y="3396184"/>
              <a:ext cx="3605875" cy="105032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0" name="Rectángulo 9">
              <a:extLst>
                <a:ext uri="{FF2B5EF4-FFF2-40B4-BE49-F238E27FC236}">
                  <a16:creationId xmlns:a16="http://schemas.microsoft.com/office/drawing/2014/main" id="{6C25643C-A401-7D91-AC67-248A45738BAF}"/>
                </a:ext>
              </a:extLst>
            </p:cNvPr>
            <p:cNvSpPr/>
            <p:nvPr/>
          </p:nvSpPr>
          <p:spPr>
            <a:xfrm>
              <a:off x="7738704" y="2061376"/>
              <a:ext cx="3605875" cy="10503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pic>
          <p:nvPicPr>
            <p:cNvPr id="12" name="Picture 2" descr="El trabajo en equipo: las reglas del juego y las del ego">
              <a:extLst>
                <a:ext uri="{FF2B5EF4-FFF2-40B4-BE49-F238E27FC236}">
                  <a16:creationId xmlns:a16="http://schemas.microsoft.com/office/drawing/2014/main" id="{D71B071F-33D6-7782-C47B-BE0922281CDF}"/>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8663" y="2163814"/>
              <a:ext cx="899181" cy="8194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1">
              <a:extLst>
                <a:ext uri="{FF2B5EF4-FFF2-40B4-BE49-F238E27FC236}">
                  <a16:creationId xmlns:a16="http://schemas.microsoft.com/office/drawing/2014/main" id="{97ED67F7-8001-1E65-CB7A-AB230D8FD7E2}"/>
                </a:ext>
              </a:extLst>
            </p:cNvPr>
            <p:cNvSpPr txBox="1"/>
            <p:nvPr/>
          </p:nvSpPr>
          <p:spPr>
            <a:xfrm>
              <a:off x="8142038" y="2267608"/>
              <a:ext cx="3031016" cy="677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90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El </a:t>
              </a:r>
              <a:r>
                <a:rPr lang="es-ES" sz="90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Equipo de Investigación </a:t>
              </a:r>
              <a:r>
                <a:rPr lang="es-ES" sz="90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formula una estrategia basada en una hipótesis que podría fallar</a:t>
              </a:r>
            </a:p>
          </p:txBody>
        </p:sp>
        <p:sp>
          <p:nvSpPr>
            <p:cNvPr id="14" name="Rectangle 11">
              <a:extLst>
                <a:ext uri="{FF2B5EF4-FFF2-40B4-BE49-F238E27FC236}">
                  <a16:creationId xmlns:a16="http://schemas.microsoft.com/office/drawing/2014/main" id="{AE37E886-B5B5-676A-746B-3A2B2814D8E2}"/>
                </a:ext>
              </a:extLst>
            </p:cNvPr>
            <p:cNvSpPr txBox="1"/>
            <p:nvPr/>
          </p:nvSpPr>
          <p:spPr>
            <a:xfrm>
              <a:off x="7922227" y="4944813"/>
              <a:ext cx="3467293" cy="861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90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El </a:t>
              </a:r>
              <a:r>
                <a:rPr lang="es-ES" sz="90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Equipo de Producción </a:t>
              </a:r>
              <a:r>
                <a:rPr lang="es-ES" sz="90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produce el código, calcula las estrategias, monitorea el desempeño y corre diariamente las operaciones del portafolio</a:t>
              </a:r>
            </a:p>
          </p:txBody>
        </p:sp>
        <p:pic>
          <p:nvPicPr>
            <p:cNvPr id="16" name="Picture 2" descr="Testing - Free marketing icons">
              <a:extLst>
                <a:ext uri="{FF2B5EF4-FFF2-40B4-BE49-F238E27FC236}">
                  <a16:creationId xmlns:a16="http://schemas.microsoft.com/office/drawing/2014/main" id="{7A23B8DE-FD68-1DD5-5119-BD5595BBBF2A}"/>
                </a:ext>
              </a:extLst>
            </p:cNvPr>
            <p:cNvPicPr>
              <a:picLocks noChangeAspect="1" noChangeArrowheads="1"/>
            </p:cNvPicPr>
            <p:nvPr/>
          </p:nvPicPr>
          <p:blipFill>
            <a:blip r:embed="rId5"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49326" y="3587188"/>
              <a:ext cx="829774" cy="82977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1">
              <a:extLst>
                <a:ext uri="{FF2B5EF4-FFF2-40B4-BE49-F238E27FC236}">
                  <a16:creationId xmlns:a16="http://schemas.microsoft.com/office/drawing/2014/main" id="{04C5D6D1-26A4-9C8C-537F-E74E4298CB4C}"/>
                </a:ext>
              </a:extLst>
            </p:cNvPr>
            <p:cNvSpPr txBox="1"/>
            <p:nvPr/>
          </p:nvSpPr>
          <p:spPr>
            <a:xfrm>
              <a:off x="7738704" y="3516918"/>
              <a:ext cx="3201372" cy="861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90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El </a:t>
              </a:r>
              <a:r>
                <a:rPr lang="es-ES" sz="90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Equipo de Pruebas </a:t>
              </a:r>
              <a:r>
                <a:rPr lang="es-ES" sz="900" b="0">
                  <a:solidFill>
                    <a:srgbClr val="1A3184"/>
                  </a:solidFill>
                  <a:latin typeface="Verdana" panose="020B0604030504040204" pitchFamily="34" charset="0"/>
                  <a:ea typeface="Verdana" panose="020B0604030504040204" pitchFamily="34" charset="0"/>
                  <a:cs typeface="Arial" panose="020B0604020202020204" pitchFamily="34" charset="0"/>
                </a:rPr>
                <a:t>independientemente</a:t>
              </a:r>
              <a:r>
                <a:rPr lang="es-ES" sz="90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 hace las pruebas de estrategia y la validación de la razón económica propuesta</a:t>
              </a:r>
            </a:p>
          </p:txBody>
        </p:sp>
        <p:pic>
          <p:nvPicPr>
            <p:cNvPr id="18" name="Picture 4" descr="Producción - Iconos gratis de industria">
              <a:extLst>
                <a:ext uri="{FF2B5EF4-FFF2-40B4-BE49-F238E27FC236}">
                  <a16:creationId xmlns:a16="http://schemas.microsoft.com/office/drawing/2014/main" id="{D26A7ED2-20B1-4846-B07C-5958EEC6222C}"/>
                </a:ext>
              </a:extLst>
            </p:cNvPr>
            <p:cNvPicPr>
              <a:picLocks noChangeAspect="1" noChangeArrowheads="1"/>
            </p:cNvPicPr>
            <p:nvPr/>
          </p:nvPicPr>
          <p:blipFill>
            <a:blip r:embed="rId6" cstate="hqprint">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202275" y="4853980"/>
              <a:ext cx="899182" cy="988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5137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28A6E3A-B453-DF0E-C574-17E15816C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25142D0-C44A-CCA4-DE83-6823829D94F7}"/>
              </a:ext>
            </a:extLst>
          </p:cNvPr>
          <p:cNvSpPr>
            <a:spLocks noGrp="1"/>
          </p:cNvSpPr>
          <p:nvPr>
            <p:ph type="title"/>
          </p:nvPr>
        </p:nvSpPr>
        <p:spPr>
          <a:xfrm>
            <a:off x="822644" y="582459"/>
            <a:ext cx="8778240" cy="548640"/>
          </a:xfrm>
        </p:spPr>
        <p:txBody>
          <a:bodyPr/>
          <a:lstStyle/>
          <a:p>
            <a:r>
              <a:rPr lang="en-US" dirty="0" err="1"/>
              <a:t>Resumen</a:t>
            </a:r>
            <a:r>
              <a:rPr lang="es-MX" dirty="0"/>
              <a:t>📃</a:t>
            </a:r>
            <a:r>
              <a:rPr lang="en-US" dirty="0"/>
              <a:t>​</a:t>
            </a:r>
          </a:p>
        </p:txBody>
      </p:sp>
      <p:pic>
        <p:nvPicPr>
          <p:cNvPr id="8" name="Imagen 7">
            <a:extLst>
              <a:ext uri="{FF2B5EF4-FFF2-40B4-BE49-F238E27FC236}">
                <a16:creationId xmlns:a16="http://schemas.microsoft.com/office/drawing/2014/main" id="{BBFEEAA6-5F7D-1118-F4FB-89C5A83FFA80}"/>
              </a:ext>
            </a:extLst>
          </p:cNvPr>
          <p:cNvPicPr>
            <a:picLocks noChangeAspect="1"/>
          </p:cNvPicPr>
          <p:nvPr/>
        </p:nvPicPr>
        <p:blipFill>
          <a:blip r:embed="rId3">
            <a:alphaModFix amt="6000"/>
          </a:blip>
          <a:stretch>
            <a:fillRect/>
          </a:stretch>
        </p:blipFill>
        <p:spPr>
          <a:xfrm>
            <a:off x="4780570" y="582459"/>
            <a:ext cx="4819998" cy="4819998"/>
          </a:xfrm>
          <a:prstGeom prst="rect">
            <a:avLst/>
          </a:prstGeom>
        </p:spPr>
      </p:pic>
      <p:sp>
        <p:nvSpPr>
          <p:cNvPr id="7" name="Text Placeholder 2">
            <a:extLst>
              <a:ext uri="{FF2B5EF4-FFF2-40B4-BE49-F238E27FC236}">
                <a16:creationId xmlns:a16="http://schemas.microsoft.com/office/drawing/2014/main" id="{715019CC-ADF3-5F40-FAE2-498B25B6FAFB}"/>
              </a:ext>
            </a:extLst>
          </p:cNvPr>
          <p:cNvSpPr txBox="1">
            <a:spLocks/>
          </p:cNvSpPr>
          <p:nvPr/>
        </p:nvSpPr>
        <p:spPr>
          <a:xfrm>
            <a:off x="822644" y="1383632"/>
            <a:ext cx="4952514" cy="3416967"/>
          </a:xfrm>
          <a:prstGeom prst="rect">
            <a:avLst/>
          </a:prstGeom>
        </p:spPr>
        <p:txBody>
          <a:bodyPr vert="horz" lIns="91440" tIns="45720" rIns="91440" bIns="45720" rtlCol="0">
            <a:normAutofit fontScale="85000" lnSpcReduction="20000"/>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r>
              <a:rPr lang="es-MX" b="1" dirty="0"/>
              <a:t>Invertir puede caracterizarse como un conjunto de problemas de ciencia de datos​</a:t>
            </a:r>
          </a:p>
          <a:p>
            <a:pPr marL="514350" lvl="1" indent="-285750"/>
            <a:r>
              <a:rPr lang="es-MX" dirty="0"/>
              <a:t>Algunos de los problemas más desafiantes en la ciencia de datos incluyen series de tiempo financiero​</a:t>
            </a:r>
          </a:p>
          <a:p>
            <a:pPr marL="514350" lvl="1" indent="-285750"/>
            <a:r>
              <a:rPr lang="es-MX" dirty="0"/>
              <a:t>Las estadísticas tradicionales (econometría) no tienen la capacidad de abordar la complejidad de los mercados financieros​</a:t>
            </a:r>
          </a:p>
          <a:p>
            <a:pPr marL="285750" indent="-285750"/>
            <a:r>
              <a:rPr lang="es-MX" b="1" dirty="0"/>
              <a:t>Aunque los negocios han buscado talento STEM, no han hecho un buen trabajo desarrollándolo​</a:t>
            </a:r>
          </a:p>
          <a:p>
            <a:pPr marL="514350" lvl="1" indent="-285750"/>
            <a:r>
              <a:rPr lang="es-MX" dirty="0"/>
              <a:t>Los negocios contratan especialistas, pero los incitan a convertirse en generalistas​</a:t>
            </a:r>
          </a:p>
          <a:p>
            <a:pPr marL="514350" lvl="1" indent="-285750"/>
            <a:r>
              <a:rPr lang="es-MX" dirty="0"/>
              <a:t>Bajo la estructura silo/plataforma, los </a:t>
            </a:r>
            <a:r>
              <a:rPr lang="es-MX" dirty="0" err="1"/>
              <a:t>quants</a:t>
            </a:r>
            <a:r>
              <a:rPr lang="es-MX" dirty="0"/>
              <a:t> caen en la trampa de Sísifo​</a:t>
            </a:r>
          </a:p>
          <a:p>
            <a:pPr marL="285750" indent="-285750"/>
            <a:r>
              <a:rPr lang="es-MX" b="1" dirty="0"/>
              <a:t>Una estructura de laboratorio de investigación ofrece un entorno único para fomentar científicos, mediante:​</a:t>
            </a:r>
          </a:p>
          <a:p>
            <a:pPr marL="514350" lvl="1" indent="-285750"/>
            <a:r>
              <a:rPr lang="es-MX" dirty="0" err="1"/>
              <a:t>Co-especialización</a:t>
            </a:r>
            <a:r>
              <a:rPr lang="es-MX" dirty="0"/>
              <a:t>, trabajando en un entorno altamente cooperativo​</a:t>
            </a:r>
          </a:p>
          <a:p>
            <a:pPr marL="514350" lvl="1" indent="-285750"/>
            <a:r>
              <a:rPr lang="es-MX" dirty="0"/>
              <a:t>Abordando problemas abiertos de inversión bien definidos​</a:t>
            </a:r>
          </a:p>
          <a:p>
            <a:pPr marL="514350" lvl="1" indent="-285750"/>
            <a:r>
              <a:rPr lang="es-MX" dirty="0"/>
              <a:t>Aplicando el método científico</a:t>
            </a:r>
            <a:endParaRPr lang="en-US" sz="700" dirty="0"/>
          </a:p>
        </p:txBody>
      </p:sp>
    </p:spTree>
    <p:extLst>
      <p:ext uri="{BB962C8B-B14F-4D97-AF65-F5344CB8AC3E}">
        <p14:creationId xmlns:p14="http://schemas.microsoft.com/office/powerpoint/2010/main" val="211793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FF5676A-7D24-D9AB-2D0F-A674F0055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Imagen 5">
            <a:extLst>
              <a:ext uri="{FF2B5EF4-FFF2-40B4-BE49-F238E27FC236}">
                <a16:creationId xmlns:a16="http://schemas.microsoft.com/office/drawing/2014/main" id="{3E45EF9A-0FA7-A2F6-4EAD-68AA3CD294B7}"/>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2" name="Title 1">
            <a:extLst>
              <a:ext uri="{FF2B5EF4-FFF2-40B4-BE49-F238E27FC236}">
                <a16:creationId xmlns:a16="http://schemas.microsoft.com/office/drawing/2014/main" id="{EBEA4BA1-E6D7-DB63-2283-BAD03D109C50}"/>
              </a:ext>
            </a:extLst>
          </p:cNvPr>
          <p:cNvSpPr>
            <a:spLocks noGrp="1"/>
          </p:cNvSpPr>
          <p:nvPr>
            <p:ph type="title"/>
          </p:nvPr>
        </p:nvSpPr>
        <p:spPr>
          <a:xfrm>
            <a:off x="1963553" y="2114550"/>
            <a:ext cx="5216893" cy="914400"/>
          </a:xfrm>
        </p:spPr>
        <p:txBody>
          <a:bodyPr anchor="ctr"/>
          <a:lstStyle/>
          <a:p>
            <a:pPr algn="ctr"/>
            <a:r>
              <a:rPr lang="es-MX" sz="3200" dirty="0"/>
              <a:t>¿Qué estamos haciendo en el FLAR?​</a:t>
            </a:r>
            <a:endParaRPr lang="en-US" sz="3200" dirty="0"/>
          </a:p>
        </p:txBody>
      </p:sp>
    </p:spTree>
    <p:extLst>
      <p:ext uri="{BB962C8B-B14F-4D97-AF65-F5344CB8AC3E}">
        <p14:creationId xmlns:p14="http://schemas.microsoft.com/office/powerpoint/2010/main" val="3429395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EA6D71-B058-1C81-1E1A-6BE6A9730D3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2872CA7-DE60-4AE6-A605-279543CCE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9E659D5-F8F9-C567-4845-1563CCFFB0B6}"/>
              </a:ext>
            </a:extLst>
          </p:cNvPr>
          <p:cNvSpPr>
            <a:spLocks noGrp="1"/>
          </p:cNvSpPr>
          <p:nvPr>
            <p:ph type="title"/>
          </p:nvPr>
        </p:nvSpPr>
        <p:spPr>
          <a:xfrm>
            <a:off x="822960" y="498860"/>
            <a:ext cx="6119261" cy="374984"/>
          </a:xfrm>
        </p:spPr>
        <p:txBody>
          <a:bodyPr anchor="t"/>
          <a:lstStyle/>
          <a:p>
            <a:r>
              <a:rPr lang="en-US" dirty="0" err="1"/>
              <a:t>Innovación</a:t>
            </a:r>
            <a:r>
              <a:rPr lang="en-US" dirty="0"/>
              <a:t> – </a:t>
            </a:r>
            <a:r>
              <a:rPr lang="en-US" dirty="0" err="1"/>
              <a:t>Estrategia</a:t>
            </a:r>
            <a:r>
              <a:rPr lang="en-US" dirty="0"/>
              <a:t> AAA​</a:t>
            </a:r>
          </a:p>
        </p:txBody>
      </p:sp>
      <p:sp>
        <p:nvSpPr>
          <p:cNvPr id="3" name="Text Placeholder 2">
            <a:extLst>
              <a:ext uri="{FF2B5EF4-FFF2-40B4-BE49-F238E27FC236}">
                <a16:creationId xmlns:a16="http://schemas.microsoft.com/office/drawing/2014/main" id="{D4DF37D6-D259-69F8-5D55-47BC28C67C0F}"/>
              </a:ext>
            </a:extLst>
          </p:cNvPr>
          <p:cNvSpPr>
            <a:spLocks noGrp="1"/>
          </p:cNvSpPr>
          <p:nvPr>
            <p:ph type="body" sz="quarter" idx="10"/>
          </p:nvPr>
        </p:nvSpPr>
        <p:spPr>
          <a:xfrm>
            <a:off x="912036" y="1255244"/>
            <a:ext cx="3532789" cy="3655694"/>
          </a:xfrm>
        </p:spPr>
        <p:txBody>
          <a:bodyPr>
            <a:normAutofit fontScale="92500" lnSpcReduction="20000"/>
          </a:bodyPr>
          <a:lstStyle/>
          <a:p>
            <a:r>
              <a:rPr lang="en-US" dirty="0" err="1">
                <a:solidFill>
                  <a:srgbClr val="24397F"/>
                </a:solidFill>
              </a:rPr>
              <a:t>Automatización</a:t>
            </a:r>
            <a:r>
              <a:rPr lang="en-US" dirty="0">
                <a:solidFill>
                  <a:srgbClr val="24397F"/>
                </a:solidFill>
              </a:rPr>
              <a:t> (RPA)​</a:t>
            </a:r>
          </a:p>
          <a:p>
            <a:pPr lvl="1"/>
            <a:r>
              <a:rPr lang="en-US" dirty="0" err="1"/>
              <a:t>Procesos</a:t>
            </a:r>
            <a:r>
              <a:rPr lang="en-US" dirty="0"/>
              <a:t>, </a:t>
            </a:r>
            <a:r>
              <a:rPr lang="en-US" dirty="0" err="1"/>
              <a:t>Reportes</a:t>
            </a:r>
            <a:r>
              <a:rPr lang="en-US" dirty="0"/>
              <a:t>, </a:t>
            </a:r>
            <a:r>
              <a:rPr lang="en-US" dirty="0" err="1"/>
              <a:t>Informes</a:t>
            </a:r>
            <a:r>
              <a:rPr lang="en-US" dirty="0"/>
              <a:t>​</a:t>
            </a:r>
          </a:p>
          <a:p>
            <a:pPr lvl="1"/>
            <a:r>
              <a:rPr lang="en-US" dirty="0"/>
              <a:t>Dashboards, BI Apps​</a:t>
            </a:r>
          </a:p>
          <a:p>
            <a:pPr lvl="1"/>
            <a:r>
              <a:rPr lang="en-US" dirty="0"/>
              <a:t>Cloud Computing​</a:t>
            </a:r>
          </a:p>
          <a:p>
            <a:pPr lvl="1"/>
            <a:r>
              <a:rPr lang="en-US" dirty="0"/>
              <a:t>Remote &amp; Contingency Working​</a:t>
            </a:r>
          </a:p>
          <a:p>
            <a:r>
              <a:rPr lang="en-US" dirty="0">
                <a:solidFill>
                  <a:srgbClr val="24397F"/>
                </a:solidFill>
              </a:rPr>
              <a:t>​</a:t>
            </a:r>
            <a:r>
              <a:rPr lang="en-US" dirty="0" err="1">
                <a:solidFill>
                  <a:srgbClr val="24397F"/>
                </a:solidFill>
              </a:rPr>
              <a:t>Analítica</a:t>
            </a:r>
            <a:r>
              <a:rPr lang="en-US" dirty="0">
                <a:solidFill>
                  <a:srgbClr val="24397F"/>
                </a:solidFill>
              </a:rPr>
              <a:t> (Analytics) ​</a:t>
            </a:r>
          </a:p>
          <a:p>
            <a:pPr lvl="1"/>
            <a:r>
              <a:rPr lang="en-US" dirty="0" err="1"/>
              <a:t>Repositorio</a:t>
            </a:r>
            <a:r>
              <a:rPr lang="en-US" dirty="0"/>
              <a:t> </a:t>
            </a:r>
            <a:r>
              <a:rPr lang="en-US" dirty="0" err="1"/>
              <a:t>Informacion</a:t>
            </a:r>
            <a:r>
              <a:rPr lang="en-US" dirty="0"/>
              <a:t> Financiera e </a:t>
            </a:r>
            <a:r>
              <a:rPr lang="en-US" dirty="0" err="1"/>
              <a:t>Investigación</a:t>
            </a:r>
            <a:r>
              <a:rPr lang="en-US" dirty="0"/>
              <a:t>. </a:t>
            </a:r>
            <a:r>
              <a:rPr lang="en-US" dirty="0" err="1"/>
              <a:t>Quantamental</a:t>
            </a:r>
            <a:r>
              <a:rPr lang="en-US" dirty="0"/>
              <a:t> Approach (</a:t>
            </a:r>
            <a:r>
              <a:rPr lang="en-US" dirty="0" err="1"/>
              <a:t>Estrategias</a:t>
            </a:r>
            <a:r>
              <a:rPr lang="en-US" dirty="0"/>
              <a:t> </a:t>
            </a:r>
            <a:r>
              <a:rPr lang="en-US" dirty="0" err="1"/>
              <a:t>Sistemáticas</a:t>
            </a:r>
            <a:r>
              <a:rPr lang="en-US" dirty="0"/>
              <a:t>, </a:t>
            </a:r>
            <a:r>
              <a:rPr lang="en-US" dirty="0" err="1"/>
              <a:t>Factores</a:t>
            </a:r>
            <a:r>
              <a:rPr lang="en-US" dirty="0"/>
              <a:t>, ESG)​</a:t>
            </a:r>
          </a:p>
          <a:p>
            <a:pPr lvl="1"/>
            <a:r>
              <a:rPr lang="en-US" dirty="0"/>
              <a:t>Advanced Analytics​</a:t>
            </a:r>
          </a:p>
          <a:p>
            <a:pPr lvl="1"/>
            <a:r>
              <a:rPr lang="en-US" dirty="0"/>
              <a:t>Big Data​</a:t>
            </a:r>
          </a:p>
          <a:p>
            <a:pPr lvl="1"/>
            <a:r>
              <a:rPr lang="en-US" dirty="0"/>
              <a:t>Data Lakes​</a:t>
            </a:r>
          </a:p>
          <a:p>
            <a:pPr lvl="1"/>
            <a:r>
              <a:rPr lang="en-US" dirty="0"/>
              <a:t>Model Management ​</a:t>
            </a:r>
          </a:p>
          <a:p>
            <a:r>
              <a:rPr lang="en-US" dirty="0">
                <a:solidFill>
                  <a:srgbClr val="24397F"/>
                </a:solidFill>
              </a:rPr>
              <a:t>AI (</a:t>
            </a:r>
            <a:r>
              <a:rPr lang="en-US" dirty="0" err="1">
                <a:solidFill>
                  <a:srgbClr val="24397F"/>
                </a:solidFill>
              </a:rPr>
              <a:t>Inteligencia</a:t>
            </a:r>
            <a:r>
              <a:rPr lang="en-US" dirty="0">
                <a:solidFill>
                  <a:srgbClr val="24397F"/>
                </a:solidFill>
              </a:rPr>
              <a:t> Artificial) ​</a:t>
            </a:r>
          </a:p>
          <a:p>
            <a:pPr lvl="1"/>
            <a:r>
              <a:rPr lang="en-US" dirty="0"/>
              <a:t>AI Forecasting​</a:t>
            </a:r>
          </a:p>
          <a:p>
            <a:pPr lvl="1"/>
            <a:r>
              <a:rPr lang="en-US" dirty="0"/>
              <a:t>Alternative Data​</a:t>
            </a:r>
          </a:p>
          <a:p>
            <a:pPr lvl="1"/>
            <a:r>
              <a:rPr lang="en-US" dirty="0"/>
              <a:t>Deep Learning​</a:t>
            </a:r>
          </a:p>
          <a:p>
            <a:pPr lvl="1"/>
            <a:r>
              <a:rPr lang="en-US" dirty="0"/>
              <a:t>Sentiment Analysis ​</a:t>
            </a:r>
          </a:p>
          <a:p>
            <a:pPr lvl="1"/>
            <a:r>
              <a:rPr lang="en-US" dirty="0"/>
              <a:t>Auto ML​</a:t>
            </a:r>
          </a:p>
          <a:p>
            <a:pPr lvl="1"/>
            <a:r>
              <a:rPr lang="en-US" dirty="0"/>
              <a:t>AI Cloud Services</a:t>
            </a:r>
          </a:p>
        </p:txBody>
      </p:sp>
      <p:pic>
        <p:nvPicPr>
          <p:cNvPr id="5122" name="Picture 2">
            <a:extLst>
              <a:ext uri="{FF2B5EF4-FFF2-40B4-BE49-F238E27FC236}">
                <a16:creationId xmlns:a16="http://schemas.microsoft.com/office/drawing/2014/main" id="{A822E0D0-C2F8-77F3-7D6A-7B6C5184E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76241">
            <a:off x="4125562" y="1217668"/>
            <a:ext cx="4657380" cy="373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232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23DF0-81C2-8C9A-1539-2A152130ACB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2CF3831-AD30-996A-AA42-9D3EEDC765C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0BAB77F-ABE3-B965-C706-9F2F528FA05C}"/>
              </a:ext>
            </a:extLst>
          </p:cNvPr>
          <p:cNvSpPr>
            <a:spLocks noGrp="1"/>
          </p:cNvSpPr>
          <p:nvPr>
            <p:ph type="title"/>
          </p:nvPr>
        </p:nvSpPr>
        <p:spPr>
          <a:xfrm>
            <a:off x="658127" y="247302"/>
            <a:ext cx="7827745" cy="914400"/>
          </a:xfrm>
        </p:spPr>
        <p:txBody>
          <a:bodyPr/>
          <a:lstStyle/>
          <a:p>
            <a:pPr algn="ctr"/>
            <a:r>
              <a:rPr lang="es-MX" dirty="0"/>
              <a:t>Inteligencia Artificial (AI): Cómo está transformando la industria financiera​</a:t>
            </a:r>
            <a:endParaRPr lang="en-US" dirty="0"/>
          </a:p>
        </p:txBody>
      </p:sp>
      <p:pic>
        <p:nvPicPr>
          <p:cNvPr id="6" name="Imagen 5">
            <a:extLst>
              <a:ext uri="{FF2B5EF4-FFF2-40B4-BE49-F238E27FC236}">
                <a16:creationId xmlns:a16="http://schemas.microsoft.com/office/drawing/2014/main" id="{7674CCFC-D64F-1ECF-80AB-0F49612D8913}"/>
              </a:ext>
            </a:extLst>
          </p:cNvPr>
          <p:cNvPicPr>
            <a:picLocks noChangeAspect="1"/>
          </p:cNvPicPr>
          <p:nvPr/>
        </p:nvPicPr>
        <p:blipFill>
          <a:blip r:embed="rId3">
            <a:alphaModFix amt="8000"/>
          </a:blip>
          <a:stretch>
            <a:fillRect/>
          </a:stretch>
        </p:blipFill>
        <p:spPr>
          <a:xfrm>
            <a:off x="5356860" y="449580"/>
            <a:ext cx="4876800" cy="4876800"/>
          </a:xfrm>
          <a:prstGeom prst="rect">
            <a:avLst/>
          </a:prstGeom>
        </p:spPr>
      </p:pic>
      <p:sp>
        <p:nvSpPr>
          <p:cNvPr id="3" name="Text Placeholder 2">
            <a:extLst>
              <a:ext uri="{FF2B5EF4-FFF2-40B4-BE49-F238E27FC236}">
                <a16:creationId xmlns:a16="http://schemas.microsoft.com/office/drawing/2014/main" id="{5BEDB5FE-617F-D725-016C-D3A10BF1FC6A}"/>
              </a:ext>
            </a:extLst>
          </p:cNvPr>
          <p:cNvSpPr>
            <a:spLocks noGrp="1"/>
          </p:cNvSpPr>
          <p:nvPr>
            <p:ph type="body" sz="quarter" idx="10"/>
          </p:nvPr>
        </p:nvSpPr>
        <p:spPr>
          <a:xfrm>
            <a:off x="1435410" y="2105026"/>
            <a:ext cx="2486041" cy="1962148"/>
          </a:xfrm>
        </p:spPr>
        <p:txBody>
          <a:bodyPr>
            <a:normAutofit/>
          </a:bodyPr>
          <a:lstStyle/>
          <a:p>
            <a:r>
              <a:rPr lang="en-US" b="1" dirty="0" err="1"/>
              <a:t>Automatiza</a:t>
            </a:r>
            <a:r>
              <a:rPr lang="en-US" b="1" dirty="0"/>
              <a:t>​</a:t>
            </a:r>
          </a:p>
          <a:p>
            <a:r>
              <a:rPr lang="en-US" b="1" dirty="0" err="1"/>
              <a:t>Personaliza</a:t>
            </a:r>
            <a:r>
              <a:rPr lang="en-US" b="1" dirty="0"/>
              <a:t>​</a:t>
            </a:r>
          </a:p>
          <a:p>
            <a:r>
              <a:rPr lang="en-US" b="1" dirty="0" err="1"/>
              <a:t>Optimiza</a:t>
            </a:r>
            <a:r>
              <a:rPr lang="en-US" b="1" dirty="0"/>
              <a:t>​</a:t>
            </a:r>
          </a:p>
          <a:p>
            <a:r>
              <a:rPr lang="en-US" b="1" dirty="0" err="1"/>
              <a:t>Detecta</a:t>
            </a:r>
            <a:r>
              <a:rPr lang="en-US" b="1" dirty="0"/>
              <a:t> </a:t>
            </a:r>
            <a:r>
              <a:rPr lang="en-US" b="1" dirty="0" err="1"/>
              <a:t>Anomalías</a:t>
            </a:r>
            <a:r>
              <a:rPr lang="en-US" b="1" dirty="0"/>
              <a:t>​</a:t>
            </a:r>
          </a:p>
          <a:p>
            <a:r>
              <a:rPr lang="en-US" b="1" dirty="0" err="1"/>
              <a:t>Pronostica</a:t>
            </a:r>
            <a:r>
              <a:rPr lang="en-US" b="1" dirty="0"/>
              <a:t>​</a:t>
            </a:r>
          </a:p>
          <a:p>
            <a:r>
              <a:rPr lang="en-US" b="1" dirty="0"/>
              <a:t>Innova</a:t>
            </a:r>
          </a:p>
        </p:txBody>
      </p:sp>
      <p:pic>
        <p:nvPicPr>
          <p:cNvPr id="6146" name="Picture 2">
            <a:extLst>
              <a:ext uri="{FF2B5EF4-FFF2-40B4-BE49-F238E27FC236}">
                <a16:creationId xmlns:a16="http://schemas.microsoft.com/office/drawing/2014/main" id="{E1AC522E-5112-E680-6D9C-D07C22F0D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484" y="1566863"/>
            <a:ext cx="2943225"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917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531E17-0306-3082-C8D6-8EC000280CA3}"/>
            </a:ext>
          </a:extLst>
        </p:cNvPr>
        <p:cNvGrpSpPr/>
        <p:nvPr/>
      </p:nvGrpSpPr>
      <p:grpSpPr>
        <a:xfrm>
          <a:off x="0" y="0"/>
          <a:ext cx="0" cy="0"/>
          <a:chOff x="0" y="0"/>
          <a:chExt cx="0" cy="0"/>
        </a:xfrm>
      </p:grpSpPr>
      <p:pic>
        <p:nvPicPr>
          <p:cNvPr id="18" name="Imagen 17">
            <a:extLst>
              <a:ext uri="{FF2B5EF4-FFF2-40B4-BE49-F238E27FC236}">
                <a16:creationId xmlns:a16="http://schemas.microsoft.com/office/drawing/2014/main" id="{F4EBCA7A-C4F4-C3D1-3628-1970E8965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CA7D949B-9FFF-FA66-8B86-0E671E1A5D80}"/>
              </a:ext>
            </a:extLst>
          </p:cNvPr>
          <p:cNvPicPr>
            <a:picLocks noChangeAspect="1"/>
          </p:cNvPicPr>
          <p:nvPr/>
        </p:nvPicPr>
        <p:blipFill>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2183436">
            <a:off x="-202622" y="1423703"/>
            <a:ext cx="4454856" cy="4454856"/>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C20E363D-1D29-2528-9BE1-B641C4F6B355}"/>
              </a:ext>
            </a:extLst>
          </p:cNvPr>
          <p:cNvPicPr>
            <a:picLocks noChangeAspect="1"/>
          </p:cNvPicPr>
          <p:nvPr/>
        </p:nvPicPr>
        <p:blipFill>
          <a:blip r:embed="rId5">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4557792E-21AB-F98C-A2CA-BB0C58D2CB85}"/>
              </a:ext>
            </a:extLst>
          </p:cNvPr>
          <p:cNvPicPr>
            <a:picLocks noChangeAspect="1"/>
          </p:cNvPicPr>
          <p:nvPr/>
        </p:nvPicPr>
        <p:blipFill>
          <a:blip r:embed="rId6">
            <a:alphaModFix amt="3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5357698" y="-218547"/>
            <a:ext cx="4371659" cy="4371659"/>
          </a:xfrm>
          <a:prstGeom prst="rect">
            <a:avLst/>
          </a:prstGeom>
        </p:spPr>
      </p:pic>
      <p:grpSp>
        <p:nvGrpSpPr>
          <p:cNvPr id="2" name="Grupo 1">
            <a:extLst>
              <a:ext uri="{FF2B5EF4-FFF2-40B4-BE49-F238E27FC236}">
                <a16:creationId xmlns:a16="http://schemas.microsoft.com/office/drawing/2014/main" id="{1D0D3FE8-EC68-7CF3-0020-D87AA1479A19}"/>
              </a:ext>
            </a:extLst>
          </p:cNvPr>
          <p:cNvGrpSpPr/>
          <p:nvPr/>
        </p:nvGrpSpPr>
        <p:grpSpPr>
          <a:xfrm>
            <a:off x="3441982" y="457201"/>
            <a:ext cx="4644645" cy="4202486"/>
            <a:chOff x="4123232" y="555058"/>
            <a:chExt cx="6690316" cy="6053414"/>
          </a:xfrm>
        </p:grpSpPr>
        <p:sp>
          <p:nvSpPr>
            <p:cNvPr id="3" name="Elipse 2">
              <a:extLst>
                <a:ext uri="{FF2B5EF4-FFF2-40B4-BE49-F238E27FC236}">
                  <a16:creationId xmlns:a16="http://schemas.microsoft.com/office/drawing/2014/main" id="{91AB1806-D814-FB7A-B4C6-B04799D7D5DD}"/>
                </a:ext>
              </a:extLst>
            </p:cNvPr>
            <p:cNvSpPr/>
            <p:nvPr/>
          </p:nvSpPr>
          <p:spPr>
            <a:xfrm>
              <a:off x="4123232" y="646361"/>
              <a:ext cx="4059195" cy="4059195"/>
            </a:xfrm>
            <a:prstGeom prst="ellipse">
              <a:avLst/>
            </a:prstGeom>
            <a:solidFill>
              <a:srgbClr val="DE1C99">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Elipse 3">
              <a:extLst>
                <a:ext uri="{FF2B5EF4-FFF2-40B4-BE49-F238E27FC236}">
                  <a16:creationId xmlns:a16="http://schemas.microsoft.com/office/drawing/2014/main" id="{4ED65866-700E-2747-E4C1-8CAE2DB9A0CF}"/>
                </a:ext>
              </a:extLst>
            </p:cNvPr>
            <p:cNvSpPr/>
            <p:nvPr/>
          </p:nvSpPr>
          <p:spPr>
            <a:xfrm>
              <a:off x="6754353" y="555058"/>
              <a:ext cx="4059195" cy="4059195"/>
            </a:xfrm>
            <a:prstGeom prst="ellipse">
              <a:avLst/>
            </a:prstGeom>
            <a:solidFill>
              <a:srgbClr val="E8BB16">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Elipse 4">
              <a:extLst>
                <a:ext uri="{FF2B5EF4-FFF2-40B4-BE49-F238E27FC236}">
                  <a16:creationId xmlns:a16="http://schemas.microsoft.com/office/drawing/2014/main" id="{CBE853CE-991A-E2D9-C018-A1DB1408EC30}"/>
                </a:ext>
              </a:extLst>
            </p:cNvPr>
            <p:cNvSpPr/>
            <p:nvPr/>
          </p:nvSpPr>
          <p:spPr>
            <a:xfrm>
              <a:off x="5537430" y="2549277"/>
              <a:ext cx="4059195" cy="4059195"/>
            </a:xfrm>
            <a:prstGeom prst="ellipse">
              <a:avLst/>
            </a:prstGeom>
            <a:solidFill>
              <a:srgbClr val="1A3184">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11">
              <a:extLst>
                <a:ext uri="{FF2B5EF4-FFF2-40B4-BE49-F238E27FC236}">
                  <a16:creationId xmlns:a16="http://schemas.microsoft.com/office/drawing/2014/main" id="{074B5F03-B4A2-696B-0E41-C54063A9E42F}"/>
                </a:ext>
              </a:extLst>
            </p:cNvPr>
            <p:cNvSpPr txBox="1"/>
            <p:nvPr/>
          </p:nvSpPr>
          <p:spPr>
            <a:xfrm>
              <a:off x="4365427" y="1819310"/>
              <a:ext cx="2388926" cy="731498"/>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350">
                  <a:solidFill>
                    <a:schemeClr val="tx1">
                      <a:lumMod val="85000"/>
                      <a:lumOff val="15000"/>
                    </a:schemeClr>
                  </a:solidFill>
                  <a:latin typeface="Aptos" panose="020B0004020202020204" pitchFamily="34" charset="0"/>
                  <a:cs typeface="Arial" panose="020B0604020202020204" pitchFamily="34" charset="0"/>
                </a:rPr>
                <a:t>Ciencia de la Computación</a:t>
              </a:r>
            </a:p>
          </p:txBody>
        </p:sp>
        <p:sp>
          <p:nvSpPr>
            <p:cNvPr id="7" name="Rectangle 11">
              <a:extLst>
                <a:ext uri="{FF2B5EF4-FFF2-40B4-BE49-F238E27FC236}">
                  <a16:creationId xmlns:a16="http://schemas.microsoft.com/office/drawing/2014/main" id="{44B27E45-4C67-E9F7-3C1B-F95EFBC6EC37}"/>
                </a:ext>
              </a:extLst>
            </p:cNvPr>
            <p:cNvSpPr txBox="1"/>
            <p:nvPr/>
          </p:nvSpPr>
          <p:spPr>
            <a:xfrm>
              <a:off x="6288224" y="1787677"/>
              <a:ext cx="2388926" cy="731498"/>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350">
                  <a:solidFill>
                    <a:schemeClr val="tx1">
                      <a:lumMod val="85000"/>
                      <a:lumOff val="15000"/>
                    </a:schemeClr>
                  </a:solidFill>
                  <a:latin typeface="Aptos" panose="020B0004020202020204" pitchFamily="34" charset="0"/>
                  <a:cs typeface="Arial" panose="020B0604020202020204" pitchFamily="34" charset="0"/>
                </a:rPr>
                <a:t>Machine</a:t>
              </a:r>
            </a:p>
            <a:p>
              <a:pPr algn="ctr">
                <a:lnSpc>
                  <a:spcPct val="100000"/>
                </a:lnSpc>
                <a:buClr>
                  <a:srgbClr val="EFB810"/>
                </a:buClr>
              </a:pPr>
              <a:r>
                <a:rPr lang="es-ES" sz="1350" err="1">
                  <a:solidFill>
                    <a:schemeClr val="tx1">
                      <a:lumMod val="85000"/>
                      <a:lumOff val="15000"/>
                    </a:schemeClr>
                  </a:solidFill>
                  <a:latin typeface="Aptos" panose="020B0004020202020204" pitchFamily="34" charset="0"/>
                  <a:cs typeface="Arial" panose="020B0604020202020204" pitchFamily="34" charset="0"/>
                </a:rPr>
                <a:t>Learning</a:t>
              </a:r>
              <a:endParaRPr lang="es-ES" sz="1350">
                <a:solidFill>
                  <a:schemeClr val="tx1">
                    <a:lumMod val="85000"/>
                    <a:lumOff val="15000"/>
                  </a:schemeClr>
                </a:solidFill>
                <a:latin typeface="Aptos" panose="020B0004020202020204" pitchFamily="34" charset="0"/>
                <a:cs typeface="Arial" panose="020B0604020202020204" pitchFamily="34" charset="0"/>
              </a:endParaRPr>
            </a:p>
          </p:txBody>
        </p:sp>
        <p:sp>
          <p:nvSpPr>
            <p:cNvPr id="8" name="Rectangle 11">
              <a:extLst>
                <a:ext uri="{FF2B5EF4-FFF2-40B4-BE49-F238E27FC236}">
                  <a16:creationId xmlns:a16="http://schemas.microsoft.com/office/drawing/2014/main" id="{D37F9FF2-8E9A-4804-CF49-4E64225994AA}"/>
                </a:ext>
              </a:extLst>
            </p:cNvPr>
            <p:cNvSpPr txBox="1"/>
            <p:nvPr/>
          </p:nvSpPr>
          <p:spPr>
            <a:xfrm>
              <a:off x="8303524" y="1773661"/>
              <a:ext cx="2388926" cy="731498"/>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350">
                  <a:solidFill>
                    <a:schemeClr val="tx1">
                      <a:lumMod val="85000"/>
                      <a:lumOff val="15000"/>
                    </a:schemeClr>
                  </a:solidFill>
                  <a:latin typeface="Aptos" panose="020B0004020202020204" pitchFamily="34" charset="0"/>
                  <a:cs typeface="Arial" panose="020B0604020202020204" pitchFamily="34" charset="0"/>
                </a:rPr>
                <a:t>Matemáticas y Estadística</a:t>
              </a:r>
            </a:p>
          </p:txBody>
        </p:sp>
        <p:sp>
          <p:nvSpPr>
            <p:cNvPr id="11" name="Rectangle 11">
              <a:extLst>
                <a:ext uri="{FF2B5EF4-FFF2-40B4-BE49-F238E27FC236}">
                  <a16:creationId xmlns:a16="http://schemas.microsoft.com/office/drawing/2014/main" id="{E9CDF491-6591-9E4B-BAF3-6D7C3BDF20A3}"/>
                </a:ext>
              </a:extLst>
            </p:cNvPr>
            <p:cNvSpPr txBox="1"/>
            <p:nvPr/>
          </p:nvSpPr>
          <p:spPr>
            <a:xfrm>
              <a:off x="5212961" y="3563444"/>
              <a:ext cx="2388926" cy="731498"/>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350">
                  <a:solidFill>
                    <a:schemeClr val="tx1">
                      <a:lumMod val="85000"/>
                      <a:lumOff val="15000"/>
                    </a:schemeClr>
                  </a:solidFill>
                  <a:latin typeface="+mn-lt"/>
                  <a:cs typeface="Arial" panose="020B0604020202020204" pitchFamily="34" charset="0"/>
                </a:rPr>
                <a:t>Software</a:t>
              </a:r>
            </a:p>
            <a:p>
              <a:pPr algn="ctr">
                <a:lnSpc>
                  <a:spcPct val="100000"/>
                </a:lnSpc>
                <a:buClr>
                  <a:srgbClr val="EFB810"/>
                </a:buClr>
              </a:pPr>
              <a:r>
                <a:rPr lang="es-ES" sz="1350">
                  <a:solidFill>
                    <a:schemeClr val="tx1">
                      <a:lumMod val="85000"/>
                      <a:lumOff val="15000"/>
                    </a:schemeClr>
                  </a:solidFill>
                  <a:latin typeface="+mn-lt"/>
                  <a:cs typeface="Arial" panose="020B0604020202020204" pitchFamily="34" charset="0"/>
                </a:rPr>
                <a:t>Tradicional</a:t>
              </a:r>
            </a:p>
          </p:txBody>
        </p:sp>
        <p:sp>
          <p:nvSpPr>
            <p:cNvPr id="13" name="Rectangle 11">
              <a:extLst>
                <a:ext uri="{FF2B5EF4-FFF2-40B4-BE49-F238E27FC236}">
                  <a16:creationId xmlns:a16="http://schemas.microsoft.com/office/drawing/2014/main" id="{5D0E7E05-2615-F1F0-E63E-5E49DEB154FF}"/>
                </a:ext>
              </a:extLst>
            </p:cNvPr>
            <p:cNvSpPr txBox="1"/>
            <p:nvPr/>
          </p:nvSpPr>
          <p:spPr>
            <a:xfrm>
              <a:off x="7482688" y="3563444"/>
              <a:ext cx="2388926" cy="731498"/>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350">
                  <a:solidFill>
                    <a:schemeClr val="tx1">
                      <a:lumMod val="85000"/>
                      <a:lumOff val="15000"/>
                    </a:schemeClr>
                  </a:solidFill>
                  <a:latin typeface="+mn-lt"/>
                  <a:cs typeface="Arial" panose="020B0604020202020204" pitchFamily="34" charset="0"/>
                </a:rPr>
                <a:t>Investigación</a:t>
              </a:r>
            </a:p>
            <a:p>
              <a:pPr algn="ctr">
                <a:lnSpc>
                  <a:spcPct val="100000"/>
                </a:lnSpc>
                <a:buClr>
                  <a:srgbClr val="EFB810"/>
                </a:buClr>
              </a:pPr>
              <a:r>
                <a:rPr lang="es-ES" sz="1350">
                  <a:solidFill>
                    <a:schemeClr val="tx1">
                      <a:lumMod val="85000"/>
                      <a:lumOff val="15000"/>
                    </a:schemeClr>
                  </a:solidFill>
                  <a:latin typeface="+mn-lt"/>
                  <a:cs typeface="Arial" panose="020B0604020202020204" pitchFamily="34" charset="0"/>
                </a:rPr>
                <a:t>Tradicional</a:t>
              </a:r>
            </a:p>
          </p:txBody>
        </p:sp>
        <p:sp>
          <p:nvSpPr>
            <p:cNvPr id="14" name="Rectangle 11">
              <a:extLst>
                <a:ext uri="{FF2B5EF4-FFF2-40B4-BE49-F238E27FC236}">
                  <a16:creationId xmlns:a16="http://schemas.microsoft.com/office/drawing/2014/main" id="{BDA60887-BB14-68A1-E90B-C1F31CFD6F83}"/>
                </a:ext>
              </a:extLst>
            </p:cNvPr>
            <p:cNvSpPr txBox="1"/>
            <p:nvPr/>
          </p:nvSpPr>
          <p:spPr>
            <a:xfrm>
              <a:off x="6372561" y="5226079"/>
              <a:ext cx="2388926" cy="79799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500">
                  <a:solidFill>
                    <a:schemeClr val="tx1">
                      <a:lumMod val="85000"/>
                      <a:lumOff val="15000"/>
                    </a:schemeClr>
                  </a:solidFill>
                  <a:latin typeface="+mn-lt"/>
                  <a:cs typeface="Arial" panose="020B0604020202020204" pitchFamily="34" charset="0"/>
                </a:rPr>
                <a:t>Experticia en la materia</a:t>
              </a:r>
            </a:p>
          </p:txBody>
        </p:sp>
        <p:pic>
          <p:nvPicPr>
            <p:cNvPr id="15" name="Picture 2" descr="Computadora - Iconos gratis de computadora">
              <a:extLst>
                <a:ext uri="{FF2B5EF4-FFF2-40B4-BE49-F238E27FC236}">
                  <a16:creationId xmlns:a16="http://schemas.microsoft.com/office/drawing/2014/main" id="{547FCA20-7485-9E8F-1C8E-1CEEDCBB5207}"/>
                </a:ext>
              </a:extLst>
            </p:cNvPr>
            <p:cNvPicPr>
              <a:picLocks noChangeAspect="1" noChangeArrowheads="1"/>
            </p:cNvPicPr>
            <p:nvPr/>
          </p:nvPicPr>
          <p:blipFill>
            <a:blip r:embed="rId8" cstate="hqprint">
              <a:extLst>
                <a:ext uri="{BEBA8EAE-BF5A-486C-A8C5-ECC9F3942E4B}">
                  <a14:imgProps xmlns:a14="http://schemas.microsoft.com/office/drawing/2010/main">
                    <a14:imgLayer r:embed="rId9">
                      <a14:imgEffect>
                        <a14:colorTemperature colorTemp="1500"/>
                      </a14:imgEffect>
                      <a14:imgEffect>
                        <a14:saturation sat="0"/>
                      </a14:imgEffect>
                      <a14:imgEffect>
                        <a14:brightnessContrast bright="-100000" contrast="-70000"/>
                      </a14:imgEffect>
                    </a14:imgLayer>
                  </a14:imgProps>
                </a:ext>
                <a:ext uri="{28A0092B-C50C-407E-A947-70E740481C1C}">
                  <a14:useLocalDpi xmlns:a14="http://schemas.microsoft.com/office/drawing/2010/main" val="0"/>
                </a:ext>
              </a:extLst>
            </a:blip>
            <a:srcRect/>
            <a:stretch>
              <a:fillRect/>
            </a:stretch>
          </p:blipFill>
          <p:spPr bwMode="auto">
            <a:xfrm>
              <a:off x="5262440" y="2611717"/>
              <a:ext cx="585830" cy="5858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Office Presentation White Board Icon transparent PNG - StickPNG">
              <a:extLst>
                <a:ext uri="{FF2B5EF4-FFF2-40B4-BE49-F238E27FC236}">
                  <a16:creationId xmlns:a16="http://schemas.microsoft.com/office/drawing/2014/main" id="{1E27AECE-5014-ADA1-B220-579021779E20}"/>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colorTemperature colorTemp="1500"/>
                      </a14:imgEffect>
                      <a14:imgEffect>
                        <a14:saturation sat="0"/>
                      </a14:imgEffect>
                      <a14:imgEffect>
                        <a14:brightnessContrast bright="-100000" contrast="-70000"/>
                      </a14:imgEffect>
                    </a14:imgLayer>
                  </a14:imgProps>
                </a:ext>
                <a:ext uri="{28A0092B-C50C-407E-A947-70E740481C1C}">
                  <a14:useLocalDpi xmlns:a14="http://schemas.microsoft.com/office/drawing/2010/main" val="0"/>
                </a:ext>
              </a:extLst>
            </a:blip>
            <a:srcRect/>
            <a:stretch>
              <a:fillRect/>
            </a:stretch>
          </p:blipFill>
          <p:spPr bwMode="auto">
            <a:xfrm>
              <a:off x="9520069" y="2493352"/>
              <a:ext cx="618761" cy="6187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Lupa - Iconos gratis de herramientas y utensilios">
              <a:extLst>
                <a:ext uri="{FF2B5EF4-FFF2-40B4-BE49-F238E27FC236}">
                  <a16:creationId xmlns:a16="http://schemas.microsoft.com/office/drawing/2014/main" id="{D4B49360-C18B-7BCF-AF3F-C273BD43551D}"/>
                </a:ext>
              </a:extLst>
            </p:cNvPr>
            <p:cNvPicPr>
              <a:picLocks noChangeAspect="1" noChangeArrowheads="1"/>
            </p:cNvPicPr>
            <p:nvPr/>
          </p:nvPicPr>
          <p:blipFill>
            <a:blip r:embed="rId12" cstate="hqprint">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328410" y="3070866"/>
              <a:ext cx="462478" cy="4624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Open book - Free education icons">
              <a:extLst>
                <a:ext uri="{FF2B5EF4-FFF2-40B4-BE49-F238E27FC236}">
                  <a16:creationId xmlns:a16="http://schemas.microsoft.com/office/drawing/2014/main" id="{762B3FA7-A223-4A12-756C-485321CA59F5}"/>
                </a:ext>
              </a:extLst>
            </p:cNvPr>
            <p:cNvPicPr>
              <a:picLocks noChangeAspect="1" noChangeArrowheads="1"/>
            </p:cNvPicPr>
            <p:nvPr/>
          </p:nvPicPr>
          <p:blipFill>
            <a:blip r:embed="rId14" cstate="hqprint">
              <a:extLst>
                <a:ext uri="{BEBA8EAE-BF5A-486C-A8C5-ECC9F3942E4B}">
                  <a14:imgProps xmlns:a14="http://schemas.microsoft.com/office/drawing/2010/main">
                    <a14:imgLayer r:embed="rId15">
                      <a14:imgEffect>
                        <a14:brightnessContrast bright="100000" contrast="1000"/>
                      </a14:imgEffect>
                    </a14:imgLayer>
                  </a14:imgProps>
                </a:ext>
                <a:ext uri="{28A0092B-C50C-407E-A947-70E740481C1C}">
                  <a14:useLocalDpi xmlns:a14="http://schemas.microsoft.com/office/drawing/2010/main" val="0"/>
                </a:ext>
              </a:extLst>
            </a:blip>
            <a:srcRect/>
            <a:stretch>
              <a:fillRect/>
            </a:stretch>
          </p:blipFill>
          <p:spPr bwMode="auto">
            <a:xfrm>
              <a:off x="7280179" y="4656679"/>
              <a:ext cx="573689" cy="5736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How to Become a Unicorn Data Scientist and Make More than $240,000 | What's  The Big Data?">
              <a:extLst>
                <a:ext uri="{FF2B5EF4-FFF2-40B4-BE49-F238E27FC236}">
                  <a16:creationId xmlns:a16="http://schemas.microsoft.com/office/drawing/2014/main" id="{BAE8A762-3B30-CD63-3EC4-D5F0B7F61867}"/>
                </a:ext>
              </a:extLst>
            </p:cNvPr>
            <p:cNvPicPr>
              <a:picLocks noChangeAspect="1" noChangeArrowheads="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664306" y="2524985"/>
              <a:ext cx="1765483" cy="1175554"/>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4">
            <a:extLst>
              <a:ext uri="{FF2B5EF4-FFF2-40B4-BE49-F238E27FC236}">
                <a16:creationId xmlns:a16="http://schemas.microsoft.com/office/drawing/2014/main" id="{F1BD4E45-D6D9-9BD7-75F3-3739E5714ACF}"/>
              </a:ext>
            </a:extLst>
          </p:cNvPr>
          <p:cNvPicPr>
            <a:picLocks noChangeAspect="1"/>
          </p:cNvPicPr>
          <p:nvPr/>
        </p:nvPicPr>
        <p:blipFill>
          <a:blip r:embed="rId17"/>
          <a:stretch>
            <a:fillRect/>
          </a:stretch>
        </p:blipFill>
        <p:spPr>
          <a:xfrm>
            <a:off x="743768" y="721286"/>
            <a:ext cx="2082447" cy="3700929"/>
          </a:xfrm>
          <a:prstGeom prst="flowChartAlternateProcess">
            <a:avLst/>
          </a:prstGeom>
        </p:spPr>
      </p:pic>
      <p:pic>
        <p:nvPicPr>
          <p:cNvPr id="25" name="Picture 24">
            <a:extLst>
              <a:ext uri="{FF2B5EF4-FFF2-40B4-BE49-F238E27FC236}">
                <a16:creationId xmlns:a16="http://schemas.microsoft.com/office/drawing/2014/main" id="{339A3199-6A73-BBA0-3D7C-C23F00E7C3E8}"/>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Lst>
          </a:blip>
          <a:stretch>
            <a:fillRect/>
          </a:stretch>
        </p:blipFill>
        <p:spPr>
          <a:xfrm>
            <a:off x="5573657" y="987985"/>
            <a:ext cx="362960" cy="362960"/>
          </a:xfrm>
          <a:prstGeom prst="rect">
            <a:avLst/>
          </a:prstGeom>
        </p:spPr>
      </p:pic>
      <p:pic>
        <p:nvPicPr>
          <p:cNvPr id="27" name="Picture 26">
            <a:extLst>
              <a:ext uri="{FF2B5EF4-FFF2-40B4-BE49-F238E27FC236}">
                <a16:creationId xmlns:a16="http://schemas.microsoft.com/office/drawing/2014/main" id="{BB9E7256-9F2A-5C12-D2F9-3E036C6E6C25}"/>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4815642" y="2254190"/>
            <a:ext cx="368884" cy="368884"/>
          </a:xfrm>
          <a:prstGeom prst="rect">
            <a:avLst/>
          </a:prstGeom>
        </p:spPr>
      </p:pic>
    </p:spTree>
    <p:extLst>
      <p:ext uri="{BB962C8B-B14F-4D97-AF65-F5344CB8AC3E}">
        <p14:creationId xmlns:p14="http://schemas.microsoft.com/office/powerpoint/2010/main" val="363407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DD38A2-3F75-A97F-F445-35395D427BC0}"/>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29B73801-5D01-135E-2689-E16902675013}"/>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angle: Rounded Corners 7">
            <a:extLst>
              <a:ext uri="{FF2B5EF4-FFF2-40B4-BE49-F238E27FC236}">
                <a16:creationId xmlns:a16="http://schemas.microsoft.com/office/drawing/2014/main" id="{1869343B-9A0C-C1AD-86F1-1E466C5A74B1}"/>
              </a:ext>
            </a:extLst>
          </p:cNvPr>
          <p:cNvSpPr/>
          <p:nvPr/>
        </p:nvSpPr>
        <p:spPr>
          <a:xfrm>
            <a:off x="2276509" y="-784443"/>
            <a:ext cx="4590980" cy="655219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s-CO" sz="1350" dirty="0">
              <a:solidFill>
                <a:prstClr val="white"/>
              </a:solidFill>
              <a:latin typeface="Calibri" panose="020F0502020204030204"/>
            </a:endParaRPr>
          </a:p>
        </p:txBody>
      </p:sp>
      <p:pic>
        <p:nvPicPr>
          <p:cNvPr id="9" name="Picture 8">
            <a:extLst>
              <a:ext uri="{FF2B5EF4-FFF2-40B4-BE49-F238E27FC236}">
                <a16:creationId xmlns:a16="http://schemas.microsoft.com/office/drawing/2014/main" id="{454A64D4-2A6D-4D89-E01A-19F23C5C82F5}"/>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83436">
            <a:off x="-202622" y="1423703"/>
            <a:ext cx="4454856" cy="4454856"/>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19CCD26B-0044-93CD-AED7-A8F4698EE23E}"/>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5357698" y="-218547"/>
            <a:ext cx="4371659" cy="4371659"/>
          </a:xfrm>
          <a:prstGeom prst="rect">
            <a:avLst/>
          </a:prstGeom>
        </p:spPr>
      </p:pic>
      <p:pic>
        <p:nvPicPr>
          <p:cNvPr id="12" name="Imagen 11">
            <a:extLst>
              <a:ext uri="{FF2B5EF4-FFF2-40B4-BE49-F238E27FC236}">
                <a16:creationId xmlns:a16="http://schemas.microsoft.com/office/drawing/2014/main" id="{AAFE0C3F-A84A-B279-2BFA-2CC1168A2280}"/>
              </a:ext>
            </a:extLst>
          </p:cNvPr>
          <p:cNvPicPr>
            <a:picLocks noChangeAspect="1"/>
          </p:cNvPicPr>
          <p:nvPr/>
        </p:nvPicPr>
        <p:blipFill>
          <a:blip r:embed="rId6"/>
          <a:stretch>
            <a:fillRect/>
          </a:stretch>
        </p:blipFill>
        <p:spPr>
          <a:xfrm>
            <a:off x="2524680" y="388766"/>
            <a:ext cx="4094637" cy="4365968"/>
          </a:xfrm>
          <a:prstGeom prst="rect">
            <a:avLst/>
          </a:prstGeom>
        </p:spPr>
      </p:pic>
    </p:spTree>
    <p:extLst>
      <p:ext uri="{BB962C8B-B14F-4D97-AF65-F5344CB8AC3E}">
        <p14:creationId xmlns:p14="http://schemas.microsoft.com/office/powerpoint/2010/main" val="2060481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734514-E867-26EF-65CC-9FF1C350A5A7}"/>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D9DF9FDD-31CB-93D2-3B8C-B65EC1212933}"/>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Picture 18">
            <a:extLst>
              <a:ext uri="{FF2B5EF4-FFF2-40B4-BE49-F238E27FC236}">
                <a16:creationId xmlns:a16="http://schemas.microsoft.com/office/drawing/2014/main" id="{FEF1F8AF-0F8B-5E44-D104-8F81102E34DD}"/>
              </a:ext>
            </a:extLst>
          </p:cNvPr>
          <p:cNvPicPr>
            <a:picLocks noChangeAspect="1"/>
          </p:cNvPicPr>
          <p:nvPr/>
        </p:nvPicPr>
        <p:blipFill rotWithShape="1">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rcRect l="26213" t="25577" r="26092" b="26562"/>
          <a:stretch/>
        </p:blipFill>
        <p:spPr>
          <a:xfrm rot="3273624">
            <a:off x="6157223" y="-1337964"/>
            <a:ext cx="4061534" cy="4075736"/>
          </a:xfrm>
          <a:prstGeom prst="rect">
            <a:avLst/>
          </a:prstGeom>
        </p:spPr>
      </p:pic>
      <p:pic>
        <p:nvPicPr>
          <p:cNvPr id="20" name="Picture 19">
            <a:extLst>
              <a:ext uri="{FF2B5EF4-FFF2-40B4-BE49-F238E27FC236}">
                <a16:creationId xmlns:a16="http://schemas.microsoft.com/office/drawing/2014/main" id="{F3AE5330-51A3-2E1E-A7B4-32F03F4C8713}"/>
              </a:ext>
            </a:extLst>
          </p:cNvPr>
          <p:cNvPicPr>
            <a:picLocks noChangeAspect="1"/>
          </p:cNvPicPr>
          <p:nvPr/>
        </p:nvPicPr>
        <p:blipFill rotWithShape="1">
          <a:blip r:embed="rId3">
            <a:alphaModFix amt="3000"/>
            <a:extLst>
              <a:ext uri="{BEBA8EAE-BF5A-486C-A8C5-ECC9F3942E4B}">
                <a14:imgProps xmlns:a14="http://schemas.microsoft.com/office/drawing/2010/main">
                  <a14:imgLayer r:embed="rId4">
                    <a14:imgEffect>
                      <a14:brightnessContrast bright="100000"/>
                    </a14:imgEffect>
                  </a14:imgLayer>
                </a14:imgProps>
              </a:ext>
            </a:extLst>
          </a:blip>
          <a:srcRect l="26213" t="25577" r="26092" b="26562"/>
          <a:stretch/>
        </p:blipFill>
        <p:spPr>
          <a:xfrm rot="3739742">
            <a:off x="-1173884" y="2354239"/>
            <a:ext cx="4061534" cy="4075736"/>
          </a:xfrm>
          <a:prstGeom prst="rect">
            <a:avLst/>
          </a:prstGeom>
        </p:spPr>
      </p:pic>
      <p:sp>
        <p:nvSpPr>
          <p:cNvPr id="6" name="Proceso 5">
            <a:extLst>
              <a:ext uri="{FF2B5EF4-FFF2-40B4-BE49-F238E27FC236}">
                <a16:creationId xmlns:a16="http://schemas.microsoft.com/office/drawing/2014/main" id="{F873A221-39AA-B8C0-3981-F16A9BB21630}"/>
              </a:ext>
            </a:extLst>
          </p:cNvPr>
          <p:cNvSpPr/>
          <p:nvPr/>
        </p:nvSpPr>
        <p:spPr>
          <a:xfrm>
            <a:off x="-195943" y="2548441"/>
            <a:ext cx="9519557" cy="1594022"/>
          </a:xfrm>
          <a:prstGeom prst="flowChartProcess">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Proceso 6">
            <a:extLst>
              <a:ext uri="{FF2B5EF4-FFF2-40B4-BE49-F238E27FC236}">
                <a16:creationId xmlns:a16="http://schemas.microsoft.com/office/drawing/2014/main" id="{F47CA9F9-3B23-C590-3CA1-D3AC9E52491D}"/>
              </a:ext>
            </a:extLst>
          </p:cNvPr>
          <p:cNvSpPr/>
          <p:nvPr/>
        </p:nvSpPr>
        <p:spPr>
          <a:xfrm>
            <a:off x="-195943" y="962592"/>
            <a:ext cx="9519557" cy="1594022"/>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11">
            <a:extLst>
              <a:ext uri="{FF2B5EF4-FFF2-40B4-BE49-F238E27FC236}">
                <a16:creationId xmlns:a16="http://schemas.microsoft.com/office/drawing/2014/main" id="{D4584BA5-0B93-3CEC-0F9C-6B3239C62441}"/>
              </a:ext>
            </a:extLst>
          </p:cNvPr>
          <p:cNvSpPr txBox="1"/>
          <p:nvPr/>
        </p:nvSpPr>
        <p:spPr>
          <a:xfrm>
            <a:off x="976749" y="1078522"/>
            <a:ext cx="1312043"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500">
                <a:solidFill>
                  <a:srgbClr val="1A3184"/>
                </a:solidFill>
                <a:latin typeface="Aptos" panose="020B0004020202020204" pitchFamily="34" charset="0"/>
                <a:cs typeface="Arial" panose="020B0604020202020204" pitchFamily="34" charset="0"/>
              </a:rPr>
              <a:t>Ingredientes</a:t>
            </a:r>
          </a:p>
        </p:txBody>
      </p:sp>
      <p:cxnSp>
        <p:nvCxnSpPr>
          <p:cNvPr id="12" name="Conector recto 11">
            <a:extLst>
              <a:ext uri="{FF2B5EF4-FFF2-40B4-BE49-F238E27FC236}">
                <a16:creationId xmlns:a16="http://schemas.microsoft.com/office/drawing/2014/main" id="{FA9ADA6E-5877-CE16-C825-ACCF38D3DF53}"/>
              </a:ext>
            </a:extLst>
          </p:cNvPr>
          <p:cNvCxnSpPr>
            <a:cxnSpLocks/>
          </p:cNvCxnSpPr>
          <p:nvPr/>
        </p:nvCxnSpPr>
        <p:spPr>
          <a:xfrm flipV="1">
            <a:off x="-195943" y="2556613"/>
            <a:ext cx="9519557" cy="1513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1">
            <a:extLst>
              <a:ext uri="{FF2B5EF4-FFF2-40B4-BE49-F238E27FC236}">
                <a16:creationId xmlns:a16="http://schemas.microsoft.com/office/drawing/2014/main" id="{83BBD5AF-D06A-1546-B862-D8FCDFF0DEC2}"/>
              </a:ext>
            </a:extLst>
          </p:cNvPr>
          <p:cNvSpPr txBox="1"/>
          <p:nvPr/>
        </p:nvSpPr>
        <p:spPr>
          <a:xfrm>
            <a:off x="1048232" y="3637704"/>
            <a:ext cx="1169080"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500">
                <a:solidFill>
                  <a:srgbClr val="1A3184"/>
                </a:solidFill>
                <a:latin typeface="Aptos" panose="020B0004020202020204" pitchFamily="34" charset="0"/>
                <a:cs typeface="Arial" panose="020B0604020202020204" pitchFamily="34" charset="0"/>
              </a:rPr>
              <a:t>Datos</a:t>
            </a:r>
          </a:p>
        </p:txBody>
      </p:sp>
      <p:sp>
        <p:nvSpPr>
          <p:cNvPr id="14" name="Rectangle 11">
            <a:extLst>
              <a:ext uri="{FF2B5EF4-FFF2-40B4-BE49-F238E27FC236}">
                <a16:creationId xmlns:a16="http://schemas.microsoft.com/office/drawing/2014/main" id="{866F6171-551B-B737-4683-D0E0BA00B6FC}"/>
              </a:ext>
            </a:extLst>
          </p:cNvPr>
          <p:cNvSpPr txBox="1"/>
          <p:nvPr/>
        </p:nvSpPr>
        <p:spPr>
          <a:xfrm>
            <a:off x="2728752" y="1078522"/>
            <a:ext cx="1905032"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500">
                <a:solidFill>
                  <a:srgbClr val="1A3184"/>
                </a:solidFill>
                <a:latin typeface="Aptos" panose="020B0004020202020204" pitchFamily="34" charset="0"/>
                <a:cs typeface="Arial" panose="020B0604020202020204" pitchFamily="34" charset="0"/>
              </a:rPr>
              <a:t>Aparatos Eléctricos</a:t>
            </a:r>
          </a:p>
        </p:txBody>
      </p:sp>
      <p:sp>
        <p:nvSpPr>
          <p:cNvPr id="16" name="Rectangle 11">
            <a:extLst>
              <a:ext uri="{FF2B5EF4-FFF2-40B4-BE49-F238E27FC236}">
                <a16:creationId xmlns:a16="http://schemas.microsoft.com/office/drawing/2014/main" id="{1860D84E-7A59-5379-CB00-5C1458FDDFF3}"/>
              </a:ext>
            </a:extLst>
          </p:cNvPr>
          <p:cNvSpPr txBox="1"/>
          <p:nvPr/>
        </p:nvSpPr>
        <p:spPr>
          <a:xfrm>
            <a:off x="2728751" y="3637704"/>
            <a:ext cx="1905033"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500">
                <a:solidFill>
                  <a:srgbClr val="1A3184"/>
                </a:solidFill>
                <a:latin typeface="Aptos" panose="020B0004020202020204" pitchFamily="34" charset="0"/>
                <a:cs typeface="Arial" panose="020B0604020202020204" pitchFamily="34" charset="0"/>
              </a:rPr>
              <a:t>Algoritmos</a:t>
            </a:r>
          </a:p>
        </p:txBody>
      </p:sp>
      <p:sp>
        <p:nvSpPr>
          <p:cNvPr id="17" name="Rectangle 11">
            <a:extLst>
              <a:ext uri="{FF2B5EF4-FFF2-40B4-BE49-F238E27FC236}">
                <a16:creationId xmlns:a16="http://schemas.microsoft.com/office/drawing/2014/main" id="{137DDFB1-6E3C-EE9A-8E69-6669EAAA3C82}"/>
              </a:ext>
            </a:extLst>
          </p:cNvPr>
          <p:cNvSpPr txBox="1"/>
          <p:nvPr/>
        </p:nvSpPr>
        <p:spPr>
          <a:xfrm>
            <a:off x="4633784" y="1078522"/>
            <a:ext cx="1905032"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500">
                <a:solidFill>
                  <a:srgbClr val="1A3184"/>
                </a:solidFill>
                <a:latin typeface="Aptos" panose="020B0004020202020204" pitchFamily="34" charset="0"/>
                <a:cs typeface="Arial" panose="020B0604020202020204" pitchFamily="34" charset="0"/>
              </a:rPr>
              <a:t>Recetas</a:t>
            </a:r>
          </a:p>
        </p:txBody>
      </p:sp>
      <p:sp>
        <p:nvSpPr>
          <p:cNvPr id="18" name="Rectangle 11">
            <a:extLst>
              <a:ext uri="{FF2B5EF4-FFF2-40B4-BE49-F238E27FC236}">
                <a16:creationId xmlns:a16="http://schemas.microsoft.com/office/drawing/2014/main" id="{5F48A41F-421E-B321-5CD2-0415872D13D6}"/>
              </a:ext>
            </a:extLst>
          </p:cNvPr>
          <p:cNvSpPr txBox="1"/>
          <p:nvPr/>
        </p:nvSpPr>
        <p:spPr>
          <a:xfrm>
            <a:off x="4633783" y="3637704"/>
            <a:ext cx="1905033"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500">
                <a:solidFill>
                  <a:srgbClr val="1A3184"/>
                </a:solidFill>
                <a:latin typeface="Aptos" panose="020B0004020202020204" pitchFamily="34" charset="0"/>
                <a:cs typeface="Arial" panose="020B0604020202020204" pitchFamily="34" charset="0"/>
              </a:rPr>
              <a:t>Modelos</a:t>
            </a:r>
          </a:p>
        </p:txBody>
      </p:sp>
      <p:sp>
        <p:nvSpPr>
          <p:cNvPr id="21" name="Rectangle 11">
            <a:extLst>
              <a:ext uri="{FF2B5EF4-FFF2-40B4-BE49-F238E27FC236}">
                <a16:creationId xmlns:a16="http://schemas.microsoft.com/office/drawing/2014/main" id="{2002BA06-65AE-ED3D-42E8-68FCA636A07B}"/>
              </a:ext>
            </a:extLst>
          </p:cNvPr>
          <p:cNvSpPr txBox="1"/>
          <p:nvPr/>
        </p:nvSpPr>
        <p:spPr>
          <a:xfrm>
            <a:off x="6391891" y="1078522"/>
            <a:ext cx="1905032"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500">
                <a:solidFill>
                  <a:srgbClr val="1A3184"/>
                </a:solidFill>
                <a:latin typeface="Aptos" panose="020B0004020202020204" pitchFamily="34" charset="0"/>
                <a:cs typeface="Arial" panose="020B0604020202020204" pitchFamily="34" charset="0"/>
              </a:rPr>
              <a:t>Producto</a:t>
            </a:r>
          </a:p>
        </p:txBody>
      </p:sp>
      <p:sp>
        <p:nvSpPr>
          <p:cNvPr id="22" name="Rectangle 11">
            <a:extLst>
              <a:ext uri="{FF2B5EF4-FFF2-40B4-BE49-F238E27FC236}">
                <a16:creationId xmlns:a16="http://schemas.microsoft.com/office/drawing/2014/main" id="{9C53A565-A1C7-1DFC-B5EF-B55BAE96BD87}"/>
              </a:ext>
            </a:extLst>
          </p:cNvPr>
          <p:cNvSpPr txBox="1"/>
          <p:nvPr/>
        </p:nvSpPr>
        <p:spPr>
          <a:xfrm>
            <a:off x="6391889" y="3637704"/>
            <a:ext cx="1905033"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buClr>
                <a:srgbClr val="EFB810"/>
              </a:buClr>
            </a:pPr>
            <a:r>
              <a:rPr lang="es-ES" sz="1500">
                <a:solidFill>
                  <a:srgbClr val="1A3184"/>
                </a:solidFill>
                <a:latin typeface="Aptos" panose="020B0004020202020204" pitchFamily="34" charset="0"/>
                <a:cs typeface="Arial" panose="020B0604020202020204" pitchFamily="34" charset="0"/>
              </a:rPr>
              <a:t>Predicciones</a:t>
            </a:r>
          </a:p>
        </p:txBody>
      </p:sp>
      <p:pic>
        <p:nvPicPr>
          <p:cNvPr id="23" name="Picture 2" descr="un vaso de leche, una caja Foto de stock 192846977 | Shutterstock">
            <a:extLst>
              <a:ext uri="{FF2B5EF4-FFF2-40B4-BE49-F238E27FC236}">
                <a16:creationId xmlns:a16="http://schemas.microsoft.com/office/drawing/2014/main" id="{AFEC08FA-B562-FEC3-A486-50534BEA13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44" r="6694" b="8365"/>
          <a:stretch/>
        </p:blipFill>
        <p:spPr bwMode="auto">
          <a:xfrm>
            <a:off x="905267" y="1960293"/>
            <a:ext cx="1455008" cy="11040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onoce 7 electrodomésticos útiles en la cocina - Edifica">
            <a:extLst>
              <a:ext uri="{FF2B5EF4-FFF2-40B4-BE49-F238E27FC236}">
                <a16:creationId xmlns:a16="http://schemas.microsoft.com/office/drawing/2014/main" id="{9FED0296-342D-888E-EF9E-0D4DA93D5575}"/>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7422" r="15937"/>
          <a:stretch/>
        </p:blipFill>
        <p:spPr bwMode="auto">
          <a:xfrm>
            <a:off x="2912059" y="1960293"/>
            <a:ext cx="1538417" cy="11040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Recetas de helado de mango y chocolate, y de mango y plátano">
            <a:extLst>
              <a:ext uri="{FF2B5EF4-FFF2-40B4-BE49-F238E27FC236}">
                <a16:creationId xmlns:a16="http://schemas.microsoft.com/office/drawing/2014/main" id="{75AC740F-E4A5-12C0-0106-22B88461AEBC}"/>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019433" y="1930579"/>
            <a:ext cx="1133732" cy="113373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Los gigantes del helado valenciano dominan la fabricación en España">
            <a:extLst>
              <a:ext uri="{FF2B5EF4-FFF2-40B4-BE49-F238E27FC236}">
                <a16:creationId xmlns:a16="http://schemas.microsoft.com/office/drawing/2014/main" id="{7B4FB8CA-4C5C-3014-49AE-8A6D5A1A3D7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826"/>
          <a:stretch/>
        </p:blipFill>
        <p:spPr bwMode="auto">
          <a:xfrm>
            <a:off x="6509744" y="2015899"/>
            <a:ext cx="1669324" cy="112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9141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D40E36BF-B0B7-ABE3-ADE5-30CCD226B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E93669D8-A25B-0453-E7AC-F7D65E1DC875}"/>
              </a:ext>
            </a:extLst>
          </p:cNvPr>
          <p:cNvSpPr>
            <a:spLocks noGrp="1"/>
          </p:cNvSpPr>
          <p:nvPr>
            <p:ph type="title"/>
          </p:nvPr>
        </p:nvSpPr>
        <p:spPr>
          <a:xfrm>
            <a:off x="395838" y="249005"/>
            <a:ext cx="8352323" cy="412732"/>
          </a:xfrm>
        </p:spPr>
        <p:txBody>
          <a:bodyPr anchor="t"/>
          <a:lstStyle/>
          <a:p>
            <a:pPr algn="ctr"/>
            <a:r>
              <a:rPr lang="en-US" sz="2400" dirty="0"/>
              <a:t>TDSP – Team Data Science Process Lifecycle​</a:t>
            </a:r>
          </a:p>
        </p:txBody>
      </p:sp>
      <p:pic>
        <p:nvPicPr>
          <p:cNvPr id="7170" name="Picture 2">
            <a:extLst>
              <a:ext uri="{FF2B5EF4-FFF2-40B4-BE49-F238E27FC236}">
                <a16:creationId xmlns:a16="http://schemas.microsoft.com/office/drawing/2014/main" id="{8F04EB59-57FA-A830-BDDF-922E9FFC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868" y="864669"/>
            <a:ext cx="5828261" cy="402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203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F284D45-2E73-E64E-4683-5C24D0F83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a:extLst>
              <a:ext uri="{FF2B5EF4-FFF2-40B4-BE49-F238E27FC236}">
                <a16:creationId xmlns:a16="http://schemas.microsoft.com/office/drawing/2014/main" id="{9EEE1689-F800-683C-C9F1-5248CE5CC854}"/>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7172195">
            <a:off x="-962518" y="-3533166"/>
            <a:ext cx="5770187" cy="5770187"/>
          </a:xfrm>
          <a:prstGeom prst="rect">
            <a:avLst/>
          </a:prstGeom>
        </p:spPr>
      </p:pic>
      <p:pic>
        <p:nvPicPr>
          <p:cNvPr id="9" name="Picture 8">
            <a:extLst>
              <a:ext uri="{FF2B5EF4-FFF2-40B4-BE49-F238E27FC236}">
                <a16:creationId xmlns:a16="http://schemas.microsoft.com/office/drawing/2014/main" id="{C227A8D3-E728-25E3-0697-0FD9FDDAE68D}"/>
              </a:ext>
            </a:extLst>
          </p:cNvPr>
          <p:cNvPicPr>
            <a:picLocks noChangeAspect="1"/>
          </p:cNvPicPr>
          <p:nvPr/>
        </p:nvPicPr>
        <p:blipFill>
          <a:blip r:embed="rId5">
            <a:alphaModFix amt="3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15880852">
            <a:off x="4755595" y="-194715"/>
            <a:ext cx="4412912" cy="4412912"/>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4C09F786-7F7E-F256-F0A7-8124F02E99D7}"/>
              </a:ext>
            </a:extLst>
          </p:cNvPr>
          <p:cNvPicPr>
            <a:picLocks noChangeAspect="1"/>
          </p:cNvPicPr>
          <p:nvPr/>
        </p:nvPicPr>
        <p:blipFill>
          <a:blip r:embed="rId7">
            <a:alphaModFix amt="32000"/>
            <a:extLst>
              <a:ext uri="{28A0092B-C50C-407E-A947-70E740481C1C}">
                <a14:useLocalDpi xmlns:a14="http://schemas.microsoft.com/office/drawing/2010/main" val="0"/>
              </a:ext>
            </a:extLst>
          </a:blip>
          <a:stretch>
            <a:fillRect/>
          </a:stretch>
        </p:blipFill>
        <p:spPr>
          <a:xfrm>
            <a:off x="8099265" y="4806178"/>
            <a:ext cx="946231" cy="247913"/>
          </a:xfrm>
          <a:prstGeom prst="rect">
            <a:avLst/>
          </a:prstGeom>
        </p:spPr>
      </p:pic>
      <p:pic>
        <p:nvPicPr>
          <p:cNvPr id="3" name="Imagen 2">
            <a:extLst>
              <a:ext uri="{FF2B5EF4-FFF2-40B4-BE49-F238E27FC236}">
                <a16:creationId xmlns:a16="http://schemas.microsoft.com/office/drawing/2014/main" id="{502E0867-4D0B-A1FA-37DB-94250B746F14}"/>
              </a:ext>
            </a:extLst>
          </p:cNvPr>
          <p:cNvPicPr>
            <a:picLocks noChangeAspect="1"/>
          </p:cNvPicPr>
          <p:nvPr/>
        </p:nvPicPr>
        <p:blipFill>
          <a:blip r:embed="rId8"/>
          <a:stretch>
            <a:fillRect/>
          </a:stretch>
        </p:blipFill>
        <p:spPr>
          <a:xfrm>
            <a:off x="699828" y="1181518"/>
            <a:ext cx="2512714" cy="3253152"/>
          </a:xfrm>
          <a:prstGeom prst="rect">
            <a:avLst/>
          </a:prstGeom>
        </p:spPr>
      </p:pic>
      <p:pic>
        <p:nvPicPr>
          <p:cNvPr id="4" name="Imagen 3">
            <a:extLst>
              <a:ext uri="{FF2B5EF4-FFF2-40B4-BE49-F238E27FC236}">
                <a16:creationId xmlns:a16="http://schemas.microsoft.com/office/drawing/2014/main" id="{B4FFC72D-2B9E-80FC-C989-5533FA9DBC81}"/>
              </a:ext>
            </a:extLst>
          </p:cNvPr>
          <p:cNvPicPr>
            <a:picLocks noChangeAspect="1"/>
          </p:cNvPicPr>
          <p:nvPr/>
        </p:nvPicPr>
        <p:blipFill>
          <a:blip r:embed="rId9"/>
          <a:stretch>
            <a:fillRect/>
          </a:stretch>
        </p:blipFill>
        <p:spPr>
          <a:xfrm>
            <a:off x="3408857" y="1181518"/>
            <a:ext cx="2565455" cy="3294549"/>
          </a:xfrm>
          <a:prstGeom prst="rect">
            <a:avLst/>
          </a:prstGeom>
        </p:spPr>
      </p:pic>
      <p:sp>
        <p:nvSpPr>
          <p:cNvPr id="5" name="Rectangle 11">
            <a:extLst>
              <a:ext uri="{FF2B5EF4-FFF2-40B4-BE49-F238E27FC236}">
                <a16:creationId xmlns:a16="http://schemas.microsoft.com/office/drawing/2014/main" id="{E35C6471-7DC3-38B0-0FED-E377A066BC61}"/>
              </a:ext>
            </a:extLst>
          </p:cNvPr>
          <p:cNvSpPr txBox="1"/>
          <p:nvPr/>
        </p:nvSpPr>
        <p:spPr>
          <a:xfrm>
            <a:off x="2986779" y="1211374"/>
            <a:ext cx="3409611"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sz="1500">
                <a:solidFill>
                  <a:schemeClr val="tx1">
                    <a:lumMod val="85000"/>
                    <a:lumOff val="15000"/>
                  </a:schemeClr>
                </a:solidFill>
                <a:latin typeface="+mn-lt"/>
                <a:cs typeface="Arial" panose="020B0604020202020204" pitchFamily="34" charset="0"/>
              </a:rPr>
              <a:t>Tiempo (Años)</a:t>
            </a:r>
          </a:p>
        </p:txBody>
      </p:sp>
      <p:pic>
        <p:nvPicPr>
          <p:cNvPr id="6" name="Imagen 5">
            <a:extLst>
              <a:ext uri="{FF2B5EF4-FFF2-40B4-BE49-F238E27FC236}">
                <a16:creationId xmlns:a16="http://schemas.microsoft.com/office/drawing/2014/main" id="{5A4B9182-7D51-3BF9-1C40-23E427D8203D}"/>
              </a:ext>
            </a:extLst>
          </p:cNvPr>
          <p:cNvPicPr>
            <a:picLocks noChangeAspect="1"/>
          </p:cNvPicPr>
          <p:nvPr/>
        </p:nvPicPr>
        <p:blipFill>
          <a:blip r:embed="rId10"/>
          <a:stretch>
            <a:fillRect/>
          </a:stretch>
        </p:blipFill>
        <p:spPr>
          <a:xfrm>
            <a:off x="6273121" y="1221526"/>
            <a:ext cx="2292455" cy="3254541"/>
          </a:xfrm>
          <a:prstGeom prst="rect">
            <a:avLst/>
          </a:prstGeom>
        </p:spPr>
      </p:pic>
      <p:sp>
        <p:nvSpPr>
          <p:cNvPr id="10" name="Proceso 72">
            <a:extLst>
              <a:ext uri="{FF2B5EF4-FFF2-40B4-BE49-F238E27FC236}">
                <a16:creationId xmlns:a16="http://schemas.microsoft.com/office/drawing/2014/main" id="{45249FBB-C3DA-B222-0055-CFA53EBE1668}"/>
              </a:ext>
            </a:extLst>
          </p:cNvPr>
          <p:cNvSpPr/>
          <p:nvPr/>
        </p:nvSpPr>
        <p:spPr>
          <a:xfrm>
            <a:off x="699827" y="668604"/>
            <a:ext cx="5274485" cy="44646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1AE288FA-B085-72EC-1413-F9C499B1DA30}"/>
              </a:ext>
            </a:extLst>
          </p:cNvPr>
          <p:cNvSpPr txBox="1"/>
          <p:nvPr/>
        </p:nvSpPr>
        <p:spPr>
          <a:xfrm>
            <a:off x="1285103" y="719159"/>
            <a:ext cx="4103933"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CO" sz="1500">
                <a:solidFill>
                  <a:schemeClr val="tx1">
                    <a:lumMod val="85000"/>
                    <a:lumOff val="15000"/>
                  </a:schemeClr>
                </a:solidFill>
                <a:latin typeface="+mn-lt"/>
                <a:cs typeface="Arial" panose="020B0604020202020204" pitchFamily="34" charset="0"/>
              </a:rPr>
              <a:t>RETORNO VS TIEMPO</a:t>
            </a:r>
          </a:p>
        </p:txBody>
      </p:sp>
    </p:spTree>
    <p:extLst>
      <p:ext uri="{BB962C8B-B14F-4D97-AF65-F5344CB8AC3E}">
        <p14:creationId xmlns:p14="http://schemas.microsoft.com/office/powerpoint/2010/main" val="3309053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45D62C5-167F-3C99-5ED5-457C8F273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673F1EF-5DE1-C708-81F2-85504063EB12}"/>
              </a:ext>
            </a:extLst>
          </p:cNvPr>
          <p:cNvSpPr>
            <a:spLocks noGrp="1"/>
          </p:cNvSpPr>
          <p:nvPr>
            <p:ph type="title"/>
          </p:nvPr>
        </p:nvSpPr>
        <p:spPr>
          <a:xfrm>
            <a:off x="331469" y="159542"/>
            <a:ext cx="8481061" cy="815355"/>
          </a:xfrm>
        </p:spPr>
        <p:txBody>
          <a:bodyPr/>
          <a:lstStyle/>
          <a:p>
            <a:pPr algn="ctr"/>
            <a:r>
              <a:rPr lang="en-US" dirty="0"/>
              <a:t>AZ DevOps &amp; Scrum</a:t>
            </a:r>
            <a:r>
              <a:rPr lang="es-MX" dirty="0"/>
              <a:t>🧑‍💻</a:t>
            </a:r>
            <a:r>
              <a:rPr lang="en-US" dirty="0"/>
              <a:t>​</a:t>
            </a:r>
          </a:p>
        </p:txBody>
      </p:sp>
      <p:pic>
        <p:nvPicPr>
          <p:cNvPr id="9218" name="Picture 2" descr="Introduction to Azure DevOps - Azure DevOps Services - Digital Varys">
            <a:extLst>
              <a:ext uri="{FF2B5EF4-FFF2-40B4-BE49-F238E27FC236}">
                <a16:creationId xmlns:a16="http://schemas.microsoft.com/office/drawing/2014/main" id="{6101EB88-2D69-8A1F-C7F7-014183AEFF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02" t="30506" r="2152" b="1227"/>
          <a:stretch/>
        </p:blipFill>
        <p:spPr bwMode="auto">
          <a:xfrm>
            <a:off x="1335504" y="1233484"/>
            <a:ext cx="6472989" cy="365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23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F3A3C13-E4E9-93D4-9BC4-BA2BF5C2E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1A73EBD-430B-E39E-08BB-86D1C1C4C5A3}"/>
              </a:ext>
            </a:extLst>
          </p:cNvPr>
          <p:cNvSpPr>
            <a:spLocks noGrp="1"/>
          </p:cNvSpPr>
          <p:nvPr>
            <p:ph type="title"/>
          </p:nvPr>
        </p:nvSpPr>
        <p:spPr/>
        <p:txBody>
          <a:bodyPr/>
          <a:lstStyle/>
          <a:p>
            <a:pPr algn="ctr"/>
            <a:r>
              <a:rPr lang="en-US" sz="2400" dirty="0"/>
              <a:t>AIDA (</a:t>
            </a:r>
            <a:r>
              <a:rPr lang="en-US" sz="2400" dirty="0" err="1"/>
              <a:t>Analitica</a:t>
            </a:r>
            <a:r>
              <a:rPr lang="en-US" sz="2400" dirty="0"/>
              <a:t>, </a:t>
            </a:r>
            <a:r>
              <a:rPr lang="en-US" sz="2400" dirty="0" err="1"/>
              <a:t>Inteligencia</a:t>
            </a:r>
            <a:r>
              <a:rPr lang="en-US" sz="2400" dirty="0"/>
              <a:t> y Data </a:t>
            </a:r>
            <a:r>
              <a:rPr lang="en-US" sz="2400" dirty="0" err="1"/>
              <a:t>Avanzada</a:t>
            </a:r>
            <a:r>
              <a:rPr lang="en-US" sz="2400" dirty="0"/>
              <a:t>)​</a:t>
            </a:r>
          </a:p>
        </p:txBody>
      </p:sp>
      <p:sp>
        <p:nvSpPr>
          <p:cNvPr id="3" name="Text Placeholder 2">
            <a:extLst>
              <a:ext uri="{FF2B5EF4-FFF2-40B4-BE49-F238E27FC236}">
                <a16:creationId xmlns:a16="http://schemas.microsoft.com/office/drawing/2014/main" id="{833CAC34-0529-0188-8F1A-727990D0F40D}"/>
              </a:ext>
            </a:extLst>
          </p:cNvPr>
          <p:cNvSpPr>
            <a:spLocks noGrp="1"/>
          </p:cNvSpPr>
          <p:nvPr>
            <p:ph type="body" sz="quarter" idx="10"/>
          </p:nvPr>
        </p:nvSpPr>
        <p:spPr>
          <a:xfrm>
            <a:off x="1455821" y="4199505"/>
            <a:ext cx="589547" cy="594728"/>
          </a:xfrm>
        </p:spPr>
        <p:txBody>
          <a:bodyPr>
            <a:normAutofit/>
          </a:bodyPr>
          <a:lstStyle/>
          <a:p>
            <a:pPr marL="0" indent="0" algn="ctr">
              <a:buNone/>
            </a:pPr>
            <a:r>
              <a:rPr lang="en-US" sz="3600" b="1" dirty="0">
                <a:solidFill>
                  <a:srgbClr val="24397F"/>
                </a:solidFill>
              </a:rPr>
              <a:t>1</a:t>
            </a:r>
          </a:p>
        </p:txBody>
      </p:sp>
      <p:pic>
        <p:nvPicPr>
          <p:cNvPr id="10244" name="Picture 4">
            <a:extLst>
              <a:ext uri="{FF2B5EF4-FFF2-40B4-BE49-F238E27FC236}">
                <a16:creationId xmlns:a16="http://schemas.microsoft.com/office/drawing/2014/main" id="{81985BCA-9614-B7D3-585F-0455F32B6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28" y="1154864"/>
            <a:ext cx="8322744" cy="29186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2FA8254C-7B8C-9210-2E88-A9DEBAC95AF8}"/>
              </a:ext>
            </a:extLst>
          </p:cNvPr>
          <p:cNvSpPr txBox="1">
            <a:spLocks/>
          </p:cNvSpPr>
          <p:nvPr/>
        </p:nvSpPr>
        <p:spPr>
          <a:xfrm>
            <a:off x="5005136" y="4199505"/>
            <a:ext cx="589547" cy="594728"/>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solidFill>
                  <a:srgbClr val="24397F"/>
                </a:solidFill>
              </a:rPr>
              <a:t>2</a:t>
            </a:r>
          </a:p>
        </p:txBody>
      </p:sp>
      <p:sp>
        <p:nvSpPr>
          <p:cNvPr id="13" name="Text Placeholder 2">
            <a:extLst>
              <a:ext uri="{FF2B5EF4-FFF2-40B4-BE49-F238E27FC236}">
                <a16:creationId xmlns:a16="http://schemas.microsoft.com/office/drawing/2014/main" id="{25AC89AC-9801-2363-5108-C88468BF00C4}"/>
              </a:ext>
            </a:extLst>
          </p:cNvPr>
          <p:cNvSpPr txBox="1">
            <a:spLocks/>
          </p:cNvSpPr>
          <p:nvPr/>
        </p:nvSpPr>
        <p:spPr>
          <a:xfrm>
            <a:off x="7876673" y="4199505"/>
            <a:ext cx="589547" cy="594728"/>
          </a:xfrm>
          <a:prstGeom prst="rect">
            <a:avLst/>
          </a:prstGeom>
        </p:spPr>
        <p:txBody>
          <a:bodyPr vert="horz" lIns="91440" tIns="45720" rIns="91440" bIns="45720" rtlCol="0">
            <a:normAutofit/>
          </a:bodyPr>
          <a:lstStyle>
            <a:lvl1pPr marL="114300" indent="-114300" algn="l" defTabSz="685800" rtl="0" eaLnBrk="1" latinLnBrk="0" hangingPunct="1">
              <a:lnSpc>
                <a:spcPct val="90000"/>
              </a:lnSpc>
              <a:spcBef>
                <a:spcPts val="750"/>
              </a:spcBef>
              <a:buClr>
                <a:srgbClr val="24397F"/>
              </a:buClr>
              <a:buFont typeface="Arial" panose="020B0604020202020204" pitchFamily="34" charset="0"/>
              <a:buChar char="•"/>
              <a:defRPr sz="1600" kern="1200">
                <a:solidFill>
                  <a:schemeClr val="tx1">
                    <a:lumMod val="85000"/>
                    <a:lumOff val="15000"/>
                  </a:schemeClr>
                </a:solidFill>
                <a:latin typeface="Verdana" panose="020B0604030504040204" pitchFamily="34" charset="0"/>
                <a:ea typeface="Verdana" panose="020B0604030504040204" pitchFamily="34" charset="0"/>
                <a:cs typeface="+mn-cs"/>
              </a:defRPr>
            </a:lvl1pPr>
            <a:lvl2pPr marL="228600" indent="-114300" algn="l" defTabSz="685800" rtl="0" eaLnBrk="1" latinLnBrk="0" hangingPunct="1">
              <a:lnSpc>
                <a:spcPct val="90000"/>
              </a:lnSpc>
              <a:spcBef>
                <a:spcPts val="375"/>
              </a:spcBef>
              <a:buClr>
                <a:srgbClr val="24397F"/>
              </a:buClr>
              <a:buFont typeface="Arial" panose="020B0604020202020204" pitchFamily="34" charset="0"/>
              <a:buChar char="•"/>
              <a:defRPr sz="1200" kern="1200">
                <a:solidFill>
                  <a:schemeClr val="tx1">
                    <a:lumMod val="85000"/>
                    <a:lumOff val="15000"/>
                  </a:schemeClr>
                </a:solidFill>
                <a:latin typeface="Verdana" panose="020B0604030504040204" pitchFamily="34" charset="0"/>
                <a:ea typeface="Verdana" panose="020B0604030504040204" pitchFamily="34" charset="0"/>
                <a:cs typeface="+mn-cs"/>
              </a:defRPr>
            </a:lvl2pPr>
            <a:lvl3pPr marL="342900" indent="-114300" algn="l" defTabSz="685800" rtl="0" eaLnBrk="1" latinLnBrk="0" hangingPunct="1">
              <a:lnSpc>
                <a:spcPct val="90000"/>
              </a:lnSpc>
              <a:spcBef>
                <a:spcPts val="375"/>
              </a:spcBef>
              <a:buClr>
                <a:srgbClr val="24397F"/>
              </a:buClr>
              <a:buFont typeface="Arial" panose="020B0604020202020204" pitchFamily="34" charset="0"/>
              <a:buChar char="•"/>
              <a:defRPr sz="1100" kern="1200">
                <a:solidFill>
                  <a:schemeClr val="tx1">
                    <a:lumMod val="85000"/>
                    <a:lumOff val="15000"/>
                  </a:schemeClr>
                </a:solidFill>
                <a:latin typeface="Verdana" panose="020B0604030504040204" pitchFamily="34" charset="0"/>
                <a:ea typeface="Verdana" panose="020B0604030504040204" pitchFamily="34" charset="0"/>
                <a:cs typeface="+mn-cs"/>
              </a:defRPr>
            </a:lvl3pPr>
            <a:lvl4pPr marL="457200" indent="-114300" algn="l" defTabSz="685800" rtl="0" eaLnBrk="1" latinLnBrk="0" hangingPunct="1">
              <a:lnSpc>
                <a:spcPct val="90000"/>
              </a:lnSpc>
              <a:spcBef>
                <a:spcPts val="375"/>
              </a:spcBef>
              <a:buClr>
                <a:srgbClr val="24397F"/>
              </a:buClr>
              <a:buFont typeface="Arial" panose="020B0604020202020204" pitchFamily="34" charset="0"/>
              <a:buChar char="•"/>
              <a:defRPr sz="1050" kern="1200">
                <a:solidFill>
                  <a:schemeClr val="tx1">
                    <a:lumMod val="85000"/>
                    <a:lumOff val="15000"/>
                  </a:schemeClr>
                </a:solidFill>
                <a:latin typeface="Verdana" panose="020B0604030504040204" pitchFamily="34" charset="0"/>
                <a:ea typeface="Verdana" panose="020B0604030504040204" pitchFamily="34" charset="0"/>
                <a:cs typeface="+mn-cs"/>
              </a:defRPr>
            </a:lvl4pPr>
            <a:lvl5pPr marL="571500" indent="-114300" algn="l" defTabSz="685800" rtl="0" eaLnBrk="1" latinLnBrk="0" hangingPunct="1">
              <a:lnSpc>
                <a:spcPct val="90000"/>
              </a:lnSpc>
              <a:spcBef>
                <a:spcPts val="375"/>
              </a:spcBef>
              <a:buClr>
                <a:srgbClr val="24397F"/>
              </a:buClr>
              <a:buFont typeface="Arial" panose="020B0604020202020204" pitchFamily="34" charset="0"/>
              <a:buChar char="•"/>
              <a:defRPr sz="1000" kern="1200">
                <a:solidFill>
                  <a:schemeClr val="tx1">
                    <a:lumMod val="85000"/>
                    <a:lumOff val="15000"/>
                  </a:schemeClr>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solidFill>
                  <a:srgbClr val="24397F"/>
                </a:solidFill>
              </a:rPr>
              <a:t>3</a:t>
            </a:r>
          </a:p>
        </p:txBody>
      </p:sp>
    </p:spTree>
    <p:extLst>
      <p:ext uri="{BB962C8B-B14F-4D97-AF65-F5344CB8AC3E}">
        <p14:creationId xmlns:p14="http://schemas.microsoft.com/office/powerpoint/2010/main" val="2422103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BAB6D67-1EF4-0F59-CDC6-049C8F6779E3}"/>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 name="Imagen 6">
            <a:extLst>
              <a:ext uri="{FF2B5EF4-FFF2-40B4-BE49-F238E27FC236}">
                <a16:creationId xmlns:a16="http://schemas.microsoft.com/office/drawing/2014/main" id="{BDA2D365-4F84-6417-2F3A-6AACDA4F90D0}"/>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9589929">
            <a:off x="3565446" y="-1047668"/>
            <a:ext cx="6986337" cy="6986337"/>
          </a:xfrm>
          <a:prstGeom prst="rect">
            <a:avLst/>
          </a:prstGeom>
        </p:spPr>
      </p:pic>
      <p:sp>
        <p:nvSpPr>
          <p:cNvPr id="2" name="Title 1">
            <a:extLst>
              <a:ext uri="{FF2B5EF4-FFF2-40B4-BE49-F238E27FC236}">
                <a16:creationId xmlns:a16="http://schemas.microsoft.com/office/drawing/2014/main" id="{83BC42CB-32AA-8A1E-7DD6-96F761668A5D}"/>
              </a:ext>
            </a:extLst>
          </p:cNvPr>
          <p:cNvSpPr>
            <a:spLocks noGrp="1"/>
          </p:cNvSpPr>
          <p:nvPr>
            <p:ph type="title"/>
          </p:nvPr>
        </p:nvSpPr>
        <p:spPr>
          <a:xfrm>
            <a:off x="2527495" y="530876"/>
            <a:ext cx="4398822" cy="548640"/>
          </a:xfrm>
        </p:spPr>
        <p:txBody>
          <a:bodyPr/>
          <a:lstStyle/>
          <a:p>
            <a:pPr algn="ctr"/>
            <a:r>
              <a:rPr lang="en-US" dirty="0">
                <a:solidFill>
                  <a:schemeClr val="bg1"/>
                </a:solidFill>
              </a:rPr>
              <a:t>AZ DevOps &amp; Scrum​</a:t>
            </a:r>
          </a:p>
        </p:txBody>
      </p:sp>
      <p:pic>
        <p:nvPicPr>
          <p:cNvPr id="11266" name="Picture 2" descr="Scrum lifecycle diagram">
            <a:extLst>
              <a:ext uri="{FF2B5EF4-FFF2-40B4-BE49-F238E27FC236}">
                <a16:creationId xmlns:a16="http://schemas.microsoft.com/office/drawing/2014/main" id="{297ED5CD-F94E-F814-DA1E-C079E6301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1392338"/>
            <a:ext cx="88582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232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21F663-B9F0-87F5-B7B2-7C4518786F2C}"/>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CC5DAEAC-6697-2CCE-5682-8D6EAA12440B}"/>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Picture 12">
            <a:extLst>
              <a:ext uri="{FF2B5EF4-FFF2-40B4-BE49-F238E27FC236}">
                <a16:creationId xmlns:a16="http://schemas.microsoft.com/office/drawing/2014/main" id="{0DEC1834-94C0-E9E1-2599-E4E4E4DF5D11}"/>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7172195">
            <a:off x="-900173" y="-3533166"/>
            <a:ext cx="5770187" cy="5770187"/>
          </a:xfrm>
          <a:prstGeom prst="rect">
            <a:avLst/>
          </a:prstGeom>
        </p:spPr>
      </p:pic>
      <p:pic>
        <p:nvPicPr>
          <p:cNvPr id="9" name="Picture 8">
            <a:extLst>
              <a:ext uri="{FF2B5EF4-FFF2-40B4-BE49-F238E27FC236}">
                <a16:creationId xmlns:a16="http://schemas.microsoft.com/office/drawing/2014/main" id="{0026ADC9-06BE-AA66-7D80-D7FA5E2069F2}"/>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15880852">
            <a:off x="4755595" y="-194715"/>
            <a:ext cx="4412912" cy="4412912"/>
          </a:xfrm>
          <a:prstGeom prst="rect">
            <a:avLst/>
          </a:prstGeom>
        </p:spPr>
      </p:pic>
      <p:sp>
        <p:nvSpPr>
          <p:cNvPr id="2" name="TextBox 1">
            <a:extLst>
              <a:ext uri="{FF2B5EF4-FFF2-40B4-BE49-F238E27FC236}">
                <a16:creationId xmlns:a16="http://schemas.microsoft.com/office/drawing/2014/main" id="{0E702F86-8FCC-26BD-B89A-49A8A85307CC}"/>
              </a:ext>
            </a:extLst>
          </p:cNvPr>
          <p:cNvSpPr txBox="1"/>
          <p:nvPr/>
        </p:nvSpPr>
        <p:spPr>
          <a:xfrm>
            <a:off x="2548081" y="548254"/>
            <a:ext cx="4024940" cy="461665"/>
          </a:xfrm>
          <a:prstGeom prst="rect">
            <a:avLst/>
          </a:prstGeom>
          <a:noFill/>
        </p:spPr>
        <p:txBody>
          <a:bodyPr wrap="square" rtlCol="0">
            <a:spAutoFit/>
          </a:bodyPr>
          <a:lstStyle/>
          <a:p>
            <a:pPr algn="ctr" defTabSz="685800">
              <a:defRPr/>
            </a:pPr>
            <a:r>
              <a:rPr lang="es-MX" sz="2400" b="1" dirty="0">
                <a:solidFill>
                  <a:schemeClr val="bg1"/>
                </a:solidFill>
                <a:latin typeface="Verdana" panose="020B0604030504040204" pitchFamily="34" charset="0"/>
                <a:ea typeface="Verdana" panose="020B0604030504040204" pitchFamily="34" charset="0"/>
              </a:rPr>
              <a:t>Dashboard &amp; Scrum</a:t>
            </a:r>
          </a:p>
        </p:txBody>
      </p:sp>
      <p:grpSp>
        <p:nvGrpSpPr>
          <p:cNvPr id="5" name="Grupo 4">
            <a:extLst>
              <a:ext uri="{FF2B5EF4-FFF2-40B4-BE49-F238E27FC236}">
                <a16:creationId xmlns:a16="http://schemas.microsoft.com/office/drawing/2014/main" id="{67D7EDFD-4EAE-A3E5-305B-A6F0713D2D40}"/>
              </a:ext>
            </a:extLst>
          </p:cNvPr>
          <p:cNvGrpSpPr/>
          <p:nvPr/>
        </p:nvGrpSpPr>
        <p:grpSpPr>
          <a:xfrm>
            <a:off x="983304" y="1780492"/>
            <a:ext cx="6657152" cy="2459936"/>
            <a:chOff x="1488031" y="1885209"/>
            <a:chExt cx="8876203" cy="3279915"/>
          </a:xfrm>
        </p:grpSpPr>
        <p:sp>
          <p:nvSpPr>
            <p:cNvPr id="7" name="Rectángulo 6">
              <a:extLst>
                <a:ext uri="{FF2B5EF4-FFF2-40B4-BE49-F238E27FC236}">
                  <a16:creationId xmlns:a16="http://schemas.microsoft.com/office/drawing/2014/main" id="{F46AD979-7023-D6B0-571D-3B9E633D4071}"/>
                </a:ext>
              </a:extLst>
            </p:cNvPr>
            <p:cNvSpPr/>
            <p:nvPr/>
          </p:nvSpPr>
          <p:spPr>
            <a:xfrm>
              <a:off x="7532239" y="2208374"/>
              <a:ext cx="2594919" cy="295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0" name="Hexágono 9">
              <a:extLst>
                <a:ext uri="{FF2B5EF4-FFF2-40B4-BE49-F238E27FC236}">
                  <a16:creationId xmlns:a16="http://schemas.microsoft.com/office/drawing/2014/main" id="{97E957F0-D61D-8AC8-9A69-BE2A25F38261}"/>
                </a:ext>
              </a:extLst>
            </p:cNvPr>
            <p:cNvSpPr/>
            <p:nvPr/>
          </p:nvSpPr>
          <p:spPr>
            <a:xfrm>
              <a:off x="2213200" y="2117265"/>
              <a:ext cx="1618736" cy="1395462"/>
            </a:xfrm>
            <a:prstGeom prst="hexagon">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2" name="Rectangle 11">
              <a:extLst>
                <a:ext uri="{FF2B5EF4-FFF2-40B4-BE49-F238E27FC236}">
                  <a16:creationId xmlns:a16="http://schemas.microsoft.com/office/drawing/2014/main" id="{CB5ED014-EB4E-1B08-2D11-5E1FEDEAE8B9}"/>
                </a:ext>
              </a:extLst>
            </p:cNvPr>
            <p:cNvSpPr txBox="1"/>
            <p:nvPr/>
          </p:nvSpPr>
          <p:spPr>
            <a:xfrm>
              <a:off x="1488031" y="2548254"/>
              <a:ext cx="3069073" cy="533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Data</a:t>
              </a:r>
            </a:p>
          </p:txBody>
        </p:sp>
        <p:sp>
          <p:nvSpPr>
            <p:cNvPr id="14" name="Proceso alternativo 13">
              <a:extLst>
                <a:ext uri="{FF2B5EF4-FFF2-40B4-BE49-F238E27FC236}">
                  <a16:creationId xmlns:a16="http://schemas.microsoft.com/office/drawing/2014/main" id="{5B9354F0-49A5-FF5B-7905-4D802EEB320B}"/>
                </a:ext>
              </a:extLst>
            </p:cNvPr>
            <p:cNvSpPr/>
            <p:nvPr/>
          </p:nvSpPr>
          <p:spPr>
            <a:xfrm>
              <a:off x="2258682" y="3848081"/>
              <a:ext cx="1527770" cy="1317043"/>
            </a:xfrm>
            <a:prstGeom prst="flowChartAlternateProcess">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6" name="Rectangle 11">
              <a:extLst>
                <a:ext uri="{FF2B5EF4-FFF2-40B4-BE49-F238E27FC236}">
                  <a16:creationId xmlns:a16="http://schemas.microsoft.com/office/drawing/2014/main" id="{6F6DB96E-713D-94DA-68FC-6A2504B4BB70}"/>
                </a:ext>
              </a:extLst>
            </p:cNvPr>
            <p:cNvSpPr txBox="1"/>
            <p:nvPr/>
          </p:nvSpPr>
          <p:spPr>
            <a:xfrm>
              <a:off x="1488031" y="4239863"/>
              <a:ext cx="3069073" cy="533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Visual</a:t>
              </a:r>
            </a:p>
          </p:txBody>
        </p:sp>
        <p:sp>
          <p:nvSpPr>
            <p:cNvPr id="17" name="Proceso 16">
              <a:extLst>
                <a:ext uri="{FF2B5EF4-FFF2-40B4-BE49-F238E27FC236}">
                  <a16:creationId xmlns:a16="http://schemas.microsoft.com/office/drawing/2014/main" id="{6DD728BE-90B3-A955-613D-24624E37D29A}"/>
                </a:ext>
              </a:extLst>
            </p:cNvPr>
            <p:cNvSpPr/>
            <p:nvPr/>
          </p:nvSpPr>
          <p:spPr>
            <a:xfrm>
              <a:off x="4652891" y="3048247"/>
              <a:ext cx="1742302" cy="1166250"/>
            </a:xfrm>
            <a:prstGeom prst="flowChartProcess">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18" name="Rectangle 11">
              <a:extLst>
                <a:ext uri="{FF2B5EF4-FFF2-40B4-BE49-F238E27FC236}">
                  <a16:creationId xmlns:a16="http://schemas.microsoft.com/office/drawing/2014/main" id="{512EDE00-3FFC-2DDC-2EBF-B60492513C0E}"/>
                </a:ext>
              </a:extLst>
            </p:cNvPr>
            <p:cNvSpPr txBox="1"/>
            <p:nvPr/>
          </p:nvSpPr>
          <p:spPr>
            <a:xfrm>
              <a:off x="4512590" y="3247137"/>
              <a:ext cx="2022903"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050" b="0">
                  <a:solidFill>
                    <a:srgbClr val="1A3184"/>
                  </a:solidFill>
                  <a:latin typeface="Verdana" panose="020B0604030504040204" pitchFamily="34" charset="0"/>
                  <a:ea typeface="Verdana" panose="020B0604030504040204" pitchFamily="34" charset="0"/>
                  <a:cs typeface="Arial" panose="020B0604020202020204" pitchFamily="34" charset="0"/>
                </a:rPr>
                <a:t>Análisis de las necesidades del cliente</a:t>
              </a:r>
            </a:p>
          </p:txBody>
        </p:sp>
        <p:cxnSp>
          <p:nvCxnSpPr>
            <p:cNvPr id="19" name="Conector angular 18">
              <a:extLst>
                <a:ext uri="{FF2B5EF4-FFF2-40B4-BE49-F238E27FC236}">
                  <a16:creationId xmlns:a16="http://schemas.microsoft.com/office/drawing/2014/main" id="{5629F397-210A-A8C9-5247-EAAB1D131CD0}"/>
                </a:ext>
              </a:extLst>
            </p:cNvPr>
            <p:cNvCxnSpPr>
              <a:stCxn id="10" idx="0"/>
              <a:endCxn id="18" idx="1"/>
            </p:cNvCxnSpPr>
            <p:nvPr/>
          </p:nvCxnSpPr>
          <p:spPr>
            <a:xfrm>
              <a:off x="3831936" y="2814996"/>
              <a:ext cx="680653" cy="816863"/>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r 19">
              <a:extLst>
                <a:ext uri="{FF2B5EF4-FFF2-40B4-BE49-F238E27FC236}">
                  <a16:creationId xmlns:a16="http://schemas.microsoft.com/office/drawing/2014/main" id="{CCAEF6C0-D86D-0509-CE2E-57B7AA717272}"/>
                </a:ext>
              </a:extLst>
            </p:cNvPr>
            <p:cNvCxnSpPr>
              <a:stCxn id="14" idx="3"/>
              <a:endCxn id="18" idx="1"/>
            </p:cNvCxnSpPr>
            <p:nvPr/>
          </p:nvCxnSpPr>
          <p:spPr>
            <a:xfrm flipV="1">
              <a:off x="3786451" y="3631859"/>
              <a:ext cx="726139" cy="874744"/>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rminador 20">
              <a:extLst>
                <a:ext uri="{FF2B5EF4-FFF2-40B4-BE49-F238E27FC236}">
                  <a16:creationId xmlns:a16="http://schemas.microsoft.com/office/drawing/2014/main" id="{D119DBE7-5BAD-FCD4-B3DF-668B42277A16}"/>
                </a:ext>
              </a:extLst>
            </p:cNvPr>
            <p:cNvSpPr/>
            <p:nvPr/>
          </p:nvSpPr>
          <p:spPr>
            <a:xfrm>
              <a:off x="7532239" y="1885209"/>
              <a:ext cx="2594919" cy="708560"/>
            </a:xfrm>
            <a:prstGeom prst="flowChartTerminator">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Verdana" panose="020B0604030504040204" pitchFamily="34" charset="0"/>
                <a:ea typeface="Verdana" panose="020B0604030504040204" pitchFamily="34" charset="0"/>
              </a:endParaRPr>
            </a:p>
          </p:txBody>
        </p:sp>
        <p:sp>
          <p:nvSpPr>
            <p:cNvPr id="22" name="Rectangle 11">
              <a:extLst>
                <a:ext uri="{FF2B5EF4-FFF2-40B4-BE49-F238E27FC236}">
                  <a16:creationId xmlns:a16="http://schemas.microsoft.com/office/drawing/2014/main" id="{5A43EDBC-3193-956E-453B-D98877F02AA1}"/>
                </a:ext>
              </a:extLst>
            </p:cNvPr>
            <p:cNvSpPr txBox="1"/>
            <p:nvPr/>
          </p:nvSpPr>
          <p:spPr>
            <a:xfrm>
              <a:off x="7295161" y="1941633"/>
              <a:ext cx="3069073" cy="533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Visual</a:t>
              </a:r>
            </a:p>
          </p:txBody>
        </p:sp>
        <p:sp>
          <p:nvSpPr>
            <p:cNvPr id="23" name="Rectangle 11">
              <a:extLst>
                <a:ext uri="{FF2B5EF4-FFF2-40B4-BE49-F238E27FC236}">
                  <a16:creationId xmlns:a16="http://schemas.microsoft.com/office/drawing/2014/main" id="{50D79603-B247-03ED-5AF4-56487B9132EB}"/>
                </a:ext>
              </a:extLst>
            </p:cNvPr>
            <p:cNvSpPr txBox="1"/>
            <p:nvPr/>
          </p:nvSpPr>
          <p:spPr>
            <a:xfrm>
              <a:off x="7532239" y="2732642"/>
              <a:ext cx="2594919" cy="984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050">
                  <a:solidFill>
                    <a:srgbClr val="1A3184"/>
                  </a:solidFill>
                  <a:latin typeface="Verdana" panose="020B0604030504040204" pitchFamily="34" charset="0"/>
                  <a:ea typeface="Verdana" panose="020B0604030504040204" pitchFamily="34" charset="0"/>
                  <a:cs typeface="Arial" panose="020B0604020202020204" pitchFamily="34" charset="0"/>
                </a:rPr>
                <a:t>Representación de Data</a:t>
              </a:r>
            </a:p>
            <a:p>
              <a:pPr algn="ctr">
                <a:lnSpc>
                  <a:spcPct val="100000"/>
                </a:lnSpc>
              </a:pPr>
              <a:r>
                <a:rPr lang="es-ES" sz="1050" b="0">
                  <a:solidFill>
                    <a:srgbClr val="1A3184"/>
                  </a:solidFill>
                  <a:latin typeface="Verdana" panose="020B0604030504040204" pitchFamily="34" charset="0"/>
                  <a:ea typeface="Verdana" panose="020B0604030504040204" pitchFamily="34" charset="0"/>
                  <a:cs typeface="Arial" panose="020B0604020202020204" pitchFamily="34" charset="0"/>
                </a:rPr>
                <a:t>Gráfico de Barras</a:t>
              </a:r>
            </a:p>
            <a:p>
              <a:pPr algn="ctr">
                <a:lnSpc>
                  <a:spcPct val="100000"/>
                </a:lnSpc>
              </a:pPr>
              <a:r>
                <a:rPr lang="es-ES" sz="1050" b="0">
                  <a:solidFill>
                    <a:srgbClr val="1A3184"/>
                  </a:solidFill>
                  <a:latin typeface="Verdana" panose="020B0604030504040204" pitchFamily="34" charset="0"/>
                  <a:ea typeface="Verdana" panose="020B0604030504040204" pitchFamily="34" charset="0"/>
                  <a:cs typeface="Arial" panose="020B0604020202020204" pitchFamily="34" charset="0"/>
                </a:rPr>
                <a:t>Gráfico de Viñetas</a:t>
              </a:r>
            </a:p>
            <a:p>
              <a:pPr algn="ctr">
                <a:lnSpc>
                  <a:spcPct val="100000"/>
                </a:lnSpc>
              </a:pPr>
              <a:r>
                <a:rPr lang="es-ES" sz="1050" b="0">
                  <a:solidFill>
                    <a:srgbClr val="1A3184"/>
                  </a:solidFill>
                  <a:latin typeface="Verdana" panose="020B0604030504040204" pitchFamily="34" charset="0"/>
                  <a:ea typeface="Verdana" panose="020B0604030504040204" pitchFamily="34" charset="0"/>
                  <a:cs typeface="Arial" panose="020B0604020202020204" pitchFamily="34" charset="0"/>
                </a:rPr>
                <a:t>…</a:t>
              </a:r>
            </a:p>
          </p:txBody>
        </p:sp>
        <p:sp>
          <p:nvSpPr>
            <p:cNvPr id="25" name="Rectangle 11">
              <a:extLst>
                <a:ext uri="{FF2B5EF4-FFF2-40B4-BE49-F238E27FC236}">
                  <a16:creationId xmlns:a16="http://schemas.microsoft.com/office/drawing/2014/main" id="{5CA9BD6C-CBBF-0E33-8CA1-F1FE001CD0AE}"/>
                </a:ext>
              </a:extLst>
            </p:cNvPr>
            <p:cNvSpPr txBox="1"/>
            <p:nvPr/>
          </p:nvSpPr>
          <p:spPr>
            <a:xfrm>
              <a:off x="7529353" y="3767599"/>
              <a:ext cx="2594919" cy="120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050">
                  <a:solidFill>
                    <a:srgbClr val="1A3184"/>
                  </a:solidFill>
                  <a:latin typeface="Verdana" panose="020B0604030504040204" pitchFamily="34" charset="0"/>
                  <a:ea typeface="Verdana" panose="020B0604030504040204" pitchFamily="34" charset="0"/>
                  <a:cs typeface="Arial" panose="020B0604020202020204" pitchFamily="34" charset="0"/>
                </a:rPr>
                <a:t>Interacción de DATA/UI</a:t>
              </a:r>
            </a:p>
            <a:p>
              <a:pPr algn="ctr">
                <a:lnSpc>
                  <a:spcPct val="100000"/>
                </a:lnSpc>
              </a:pPr>
              <a:r>
                <a:rPr lang="es-ES" sz="1050" b="0">
                  <a:solidFill>
                    <a:srgbClr val="1A3184"/>
                  </a:solidFill>
                  <a:latin typeface="Verdana" panose="020B0604030504040204" pitchFamily="34" charset="0"/>
                  <a:ea typeface="Verdana" panose="020B0604030504040204" pitchFamily="34" charset="0"/>
                  <a:cs typeface="Arial" panose="020B0604020202020204" pitchFamily="34" charset="0"/>
                </a:rPr>
                <a:t>Filtros</a:t>
              </a:r>
            </a:p>
            <a:p>
              <a:pPr algn="ctr">
                <a:lnSpc>
                  <a:spcPct val="100000"/>
                </a:lnSpc>
              </a:pPr>
              <a:r>
                <a:rPr lang="es-ES" sz="1050" b="0">
                  <a:solidFill>
                    <a:srgbClr val="1A3184"/>
                  </a:solidFill>
                  <a:latin typeface="Verdana" panose="020B0604030504040204" pitchFamily="34" charset="0"/>
                  <a:ea typeface="Verdana" panose="020B0604030504040204" pitchFamily="34" charset="0"/>
                  <a:cs typeface="Arial" panose="020B0604020202020204" pitchFamily="34" charset="0"/>
                </a:rPr>
                <a:t>Indicadores</a:t>
              </a:r>
            </a:p>
            <a:p>
              <a:pPr algn="ctr">
                <a:lnSpc>
                  <a:spcPct val="100000"/>
                </a:lnSpc>
              </a:pPr>
              <a:r>
                <a:rPr lang="es-ES" sz="1050" b="0">
                  <a:solidFill>
                    <a:srgbClr val="1A3184"/>
                  </a:solidFill>
                  <a:latin typeface="Verdana" panose="020B0604030504040204" pitchFamily="34" charset="0"/>
                  <a:ea typeface="Verdana" panose="020B0604030504040204" pitchFamily="34" charset="0"/>
                  <a:cs typeface="Arial" panose="020B0604020202020204" pitchFamily="34" charset="0"/>
                </a:rPr>
                <a:t>Cuadros de Selección</a:t>
              </a:r>
            </a:p>
            <a:p>
              <a:pPr algn="ctr">
                <a:lnSpc>
                  <a:spcPct val="100000"/>
                </a:lnSpc>
              </a:pPr>
              <a:r>
                <a:rPr lang="es-ES" sz="1050" b="0">
                  <a:solidFill>
                    <a:srgbClr val="1A3184"/>
                  </a:solidFill>
                  <a:latin typeface="Verdana" panose="020B0604030504040204" pitchFamily="34" charset="0"/>
                  <a:ea typeface="Verdana" panose="020B0604030504040204" pitchFamily="34" charset="0"/>
                  <a:cs typeface="Arial" panose="020B0604020202020204" pitchFamily="34" charset="0"/>
                </a:rPr>
                <a:t>…</a:t>
              </a:r>
            </a:p>
          </p:txBody>
        </p:sp>
      </p:grpSp>
    </p:spTree>
    <p:extLst>
      <p:ext uri="{BB962C8B-B14F-4D97-AF65-F5344CB8AC3E}">
        <p14:creationId xmlns:p14="http://schemas.microsoft.com/office/powerpoint/2010/main" val="32735390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621525-05B5-A154-A049-22817817D68C}"/>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F42A43F6-A4B3-1E02-5858-CCF2EB07F5D8}"/>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Picture 12">
            <a:extLst>
              <a:ext uri="{FF2B5EF4-FFF2-40B4-BE49-F238E27FC236}">
                <a16:creationId xmlns:a16="http://schemas.microsoft.com/office/drawing/2014/main" id="{0C809E70-5F59-31CC-2770-BB260CF3CDFA}"/>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7172195">
            <a:off x="-900173" y="-3533166"/>
            <a:ext cx="5770187" cy="5770187"/>
          </a:xfrm>
          <a:prstGeom prst="rect">
            <a:avLst/>
          </a:prstGeom>
        </p:spPr>
      </p:pic>
      <p:pic>
        <p:nvPicPr>
          <p:cNvPr id="9" name="Picture 8">
            <a:extLst>
              <a:ext uri="{FF2B5EF4-FFF2-40B4-BE49-F238E27FC236}">
                <a16:creationId xmlns:a16="http://schemas.microsoft.com/office/drawing/2014/main" id="{166A777F-ADA7-2F84-4B79-CDE7C5606C96}"/>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15880852">
            <a:off x="4755595" y="-194715"/>
            <a:ext cx="4412912" cy="4412912"/>
          </a:xfrm>
          <a:prstGeom prst="rect">
            <a:avLst/>
          </a:prstGeom>
        </p:spPr>
      </p:pic>
      <p:sp>
        <p:nvSpPr>
          <p:cNvPr id="2" name="TextBox 1">
            <a:extLst>
              <a:ext uri="{FF2B5EF4-FFF2-40B4-BE49-F238E27FC236}">
                <a16:creationId xmlns:a16="http://schemas.microsoft.com/office/drawing/2014/main" id="{4EB9CEDF-9791-07EE-CD32-9DBC162823E5}"/>
              </a:ext>
            </a:extLst>
          </p:cNvPr>
          <p:cNvSpPr txBox="1"/>
          <p:nvPr/>
        </p:nvSpPr>
        <p:spPr>
          <a:xfrm>
            <a:off x="2070995" y="365526"/>
            <a:ext cx="5002010" cy="523220"/>
          </a:xfrm>
          <a:prstGeom prst="rect">
            <a:avLst/>
          </a:prstGeom>
          <a:noFill/>
        </p:spPr>
        <p:txBody>
          <a:bodyPr wrap="square" rtlCol="0">
            <a:spAutoFit/>
          </a:bodyPr>
          <a:lstStyle/>
          <a:p>
            <a:pPr algn="ctr" defTabSz="685800">
              <a:defRPr/>
            </a:pPr>
            <a:r>
              <a:rPr lang="es-MX" sz="2800" b="1" dirty="0">
                <a:solidFill>
                  <a:schemeClr val="bg1"/>
                </a:solidFill>
                <a:latin typeface="Verdana" panose="020B0604030504040204" pitchFamily="34" charset="0"/>
                <a:ea typeface="Verdana" panose="020B0604030504040204" pitchFamily="34" charset="0"/>
              </a:rPr>
              <a:t>Dashboard &amp; Scrum</a:t>
            </a:r>
          </a:p>
        </p:txBody>
      </p:sp>
      <p:grpSp>
        <p:nvGrpSpPr>
          <p:cNvPr id="4" name="Grupo 3">
            <a:extLst>
              <a:ext uri="{FF2B5EF4-FFF2-40B4-BE49-F238E27FC236}">
                <a16:creationId xmlns:a16="http://schemas.microsoft.com/office/drawing/2014/main" id="{76EF2EA2-3296-EE1C-125C-668271B263B8}"/>
              </a:ext>
            </a:extLst>
          </p:cNvPr>
          <p:cNvGrpSpPr/>
          <p:nvPr/>
        </p:nvGrpSpPr>
        <p:grpSpPr>
          <a:xfrm>
            <a:off x="1165812" y="1201654"/>
            <a:ext cx="6402395" cy="3683742"/>
            <a:chOff x="496944" y="864318"/>
            <a:chExt cx="10192766" cy="5864604"/>
          </a:xfrm>
        </p:grpSpPr>
        <p:sp>
          <p:nvSpPr>
            <p:cNvPr id="6" name="Rectángulo 5">
              <a:extLst>
                <a:ext uri="{FF2B5EF4-FFF2-40B4-BE49-F238E27FC236}">
                  <a16:creationId xmlns:a16="http://schemas.microsoft.com/office/drawing/2014/main" id="{C3C5C3C3-BDFD-BE72-5E2E-51D63CF742F5}"/>
                </a:ext>
              </a:extLst>
            </p:cNvPr>
            <p:cNvSpPr/>
            <p:nvPr/>
          </p:nvSpPr>
          <p:spPr>
            <a:xfrm>
              <a:off x="3368012" y="1230340"/>
              <a:ext cx="1945393" cy="5376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26" name="Rectángulo 25">
              <a:extLst>
                <a:ext uri="{FF2B5EF4-FFF2-40B4-BE49-F238E27FC236}">
                  <a16:creationId xmlns:a16="http://schemas.microsoft.com/office/drawing/2014/main" id="{2F1FE814-4047-B33D-6BE8-B505AA3888B1}"/>
                </a:ext>
              </a:extLst>
            </p:cNvPr>
            <p:cNvSpPr/>
            <p:nvPr/>
          </p:nvSpPr>
          <p:spPr>
            <a:xfrm>
              <a:off x="5838117" y="1208479"/>
              <a:ext cx="1945393" cy="5376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27" name="Rectángulo 26">
              <a:extLst>
                <a:ext uri="{FF2B5EF4-FFF2-40B4-BE49-F238E27FC236}">
                  <a16:creationId xmlns:a16="http://schemas.microsoft.com/office/drawing/2014/main" id="{D0B4F925-70BD-56F1-9C08-2AD372E72FF4}"/>
                </a:ext>
              </a:extLst>
            </p:cNvPr>
            <p:cNvSpPr/>
            <p:nvPr/>
          </p:nvSpPr>
          <p:spPr>
            <a:xfrm>
              <a:off x="8127431" y="1230339"/>
              <a:ext cx="1945393" cy="5376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28" name="Flecha derecha 27">
              <a:extLst>
                <a:ext uri="{FF2B5EF4-FFF2-40B4-BE49-F238E27FC236}">
                  <a16:creationId xmlns:a16="http://schemas.microsoft.com/office/drawing/2014/main" id="{5E43D640-33DE-1BB9-D8CE-C180B256A038}"/>
                </a:ext>
              </a:extLst>
            </p:cNvPr>
            <p:cNvSpPr/>
            <p:nvPr/>
          </p:nvSpPr>
          <p:spPr>
            <a:xfrm>
              <a:off x="2361256" y="6175720"/>
              <a:ext cx="8328454" cy="553202"/>
            </a:xfrm>
            <a:prstGeom prst="rightArrow">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29" name="Flecha derecha 28">
              <a:extLst>
                <a:ext uri="{FF2B5EF4-FFF2-40B4-BE49-F238E27FC236}">
                  <a16:creationId xmlns:a16="http://schemas.microsoft.com/office/drawing/2014/main" id="{647F1996-A2E3-6083-5597-F67FE8A421E6}"/>
                </a:ext>
              </a:extLst>
            </p:cNvPr>
            <p:cNvSpPr/>
            <p:nvPr/>
          </p:nvSpPr>
          <p:spPr>
            <a:xfrm>
              <a:off x="2306209" y="3425520"/>
              <a:ext cx="8328454" cy="553202"/>
            </a:xfrm>
            <a:prstGeom prst="rightArrow">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30" name="Hexágono 29">
              <a:extLst>
                <a:ext uri="{FF2B5EF4-FFF2-40B4-BE49-F238E27FC236}">
                  <a16:creationId xmlns:a16="http://schemas.microsoft.com/office/drawing/2014/main" id="{900A335B-F758-B401-AA93-52D3EABAB065}"/>
                </a:ext>
              </a:extLst>
            </p:cNvPr>
            <p:cNvSpPr/>
            <p:nvPr/>
          </p:nvSpPr>
          <p:spPr>
            <a:xfrm>
              <a:off x="1224564" y="3535839"/>
              <a:ext cx="1618736" cy="1420587"/>
            </a:xfrm>
            <a:prstGeom prst="hexagon">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31" name="Rectangle 11">
              <a:extLst>
                <a:ext uri="{FF2B5EF4-FFF2-40B4-BE49-F238E27FC236}">
                  <a16:creationId xmlns:a16="http://schemas.microsoft.com/office/drawing/2014/main" id="{F45EDE87-837E-28E9-975C-0943A6DDB8AB}"/>
                </a:ext>
              </a:extLst>
            </p:cNvPr>
            <p:cNvSpPr txBox="1"/>
            <p:nvPr/>
          </p:nvSpPr>
          <p:spPr>
            <a:xfrm>
              <a:off x="499396" y="3927953"/>
              <a:ext cx="3069072" cy="6614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Data</a:t>
              </a:r>
            </a:p>
          </p:txBody>
        </p:sp>
        <p:sp>
          <p:nvSpPr>
            <p:cNvPr id="32" name="Proceso 31">
              <a:extLst>
                <a:ext uri="{FF2B5EF4-FFF2-40B4-BE49-F238E27FC236}">
                  <a16:creationId xmlns:a16="http://schemas.microsoft.com/office/drawing/2014/main" id="{069EB7CC-F0C4-AD06-22F1-DE499E03AAE2}"/>
                </a:ext>
              </a:extLst>
            </p:cNvPr>
            <p:cNvSpPr/>
            <p:nvPr/>
          </p:nvSpPr>
          <p:spPr>
            <a:xfrm>
              <a:off x="1224564" y="5445787"/>
              <a:ext cx="1742302" cy="1166250"/>
            </a:xfrm>
            <a:prstGeom prst="flowChartProcess">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33" name="Rectangle 11">
              <a:extLst>
                <a:ext uri="{FF2B5EF4-FFF2-40B4-BE49-F238E27FC236}">
                  <a16:creationId xmlns:a16="http://schemas.microsoft.com/office/drawing/2014/main" id="{A4CBF501-3115-5A96-78EA-E529804D8815}"/>
                </a:ext>
              </a:extLst>
            </p:cNvPr>
            <p:cNvSpPr txBox="1"/>
            <p:nvPr/>
          </p:nvSpPr>
          <p:spPr>
            <a:xfrm>
              <a:off x="1084262" y="5588407"/>
              <a:ext cx="2022902" cy="881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000" b="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Análisis de las necesidades del cliente</a:t>
              </a:r>
            </a:p>
          </p:txBody>
        </p:sp>
        <p:sp>
          <p:nvSpPr>
            <p:cNvPr id="34" name="Rectangle 11">
              <a:extLst>
                <a:ext uri="{FF2B5EF4-FFF2-40B4-BE49-F238E27FC236}">
                  <a16:creationId xmlns:a16="http://schemas.microsoft.com/office/drawing/2014/main" id="{89075492-D9B8-DD04-419D-9AB7BFEA4D81}"/>
                </a:ext>
              </a:extLst>
            </p:cNvPr>
            <p:cNvSpPr txBox="1"/>
            <p:nvPr/>
          </p:nvSpPr>
          <p:spPr>
            <a:xfrm>
              <a:off x="2806170" y="884748"/>
              <a:ext cx="3069072" cy="416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100" b="0">
                  <a:solidFill>
                    <a:srgbClr val="1A3184"/>
                  </a:solidFill>
                  <a:latin typeface="Verdana" panose="020B0604030504040204" pitchFamily="34" charset="0"/>
                  <a:ea typeface="Verdana" panose="020B0604030504040204" pitchFamily="34" charset="0"/>
                  <a:cs typeface="Arial" panose="020B0604020202020204" pitchFamily="34" charset="0"/>
                </a:rPr>
                <a:t>SPRINT 1</a:t>
              </a:r>
            </a:p>
          </p:txBody>
        </p:sp>
        <p:sp>
          <p:nvSpPr>
            <p:cNvPr id="35" name="Rectangle 11">
              <a:extLst>
                <a:ext uri="{FF2B5EF4-FFF2-40B4-BE49-F238E27FC236}">
                  <a16:creationId xmlns:a16="http://schemas.microsoft.com/office/drawing/2014/main" id="{38A6C203-EAA9-121B-F5E6-7532E5E6C512}"/>
                </a:ext>
              </a:extLst>
            </p:cNvPr>
            <p:cNvSpPr txBox="1"/>
            <p:nvPr/>
          </p:nvSpPr>
          <p:spPr>
            <a:xfrm>
              <a:off x="5272380" y="886178"/>
              <a:ext cx="3069072" cy="416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100" b="0">
                  <a:solidFill>
                    <a:srgbClr val="1A3184"/>
                  </a:solidFill>
                  <a:latin typeface="Verdana" panose="020B0604030504040204" pitchFamily="34" charset="0"/>
                  <a:ea typeface="Verdana" panose="020B0604030504040204" pitchFamily="34" charset="0"/>
                  <a:cs typeface="Arial" panose="020B0604020202020204" pitchFamily="34" charset="0"/>
                </a:rPr>
                <a:t>SPRINT …</a:t>
              </a:r>
            </a:p>
          </p:txBody>
        </p:sp>
        <p:sp>
          <p:nvSpPr>
            <p:cNvPr id="36" name="Rectangle 11">
              <a:extLst>
                <a:ext uri="{FF2B5EF4-FFF2-40B4-BE49-F238E27FC236}">
                  <a16:creationId xmlns:a16="http://schemas.microsoft.com/office/drawing/2014/main" id="{8829908F-9E72-788F-BCA3-66A0E1BED2F0}"/>
                </a:ext>
              </a:extLst>
            </p:cNvPr>
            <p:cNvSpPr txBox="1"/>
            <p:nvPr/>
          </p:nvSpPr>
          <p:spPr>
            <a:xfrm>
              <a:off x="7565590" y="864318"/>
              <a:ext cx="3069072" cy="416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100" b="0">
                  <a:solidFill>
                    <a:srgbClr val="1A3184"/>
                  </a:solidFill>
                  <a:latin typeface="Verdana" panose="020B0604030504040204" pitchFamily="34" charset="0"/>
                  <a:ea typeface="Verdana" panose="020B0604030504040204" pitchFamily="34" charset="0"/>
                  <a:cs typeface="Arial" panose="020B0604020202020204" pitchFamily="34" charset="0"/>
                </a:rPr>
                <a:t>SPRINT n</a:t>
              </a:r>
            </a:p>
          </p:txBody>
        </p:sp>
        <p:sp>
          <p:nvSpPr>
            <p:cNvPr id="37" name="Flecha derecha 36">
              <a:extLst>
                <a:ext uri="{FF2B5EF4-FFF2-40B4-BE49-F238E27FC236}">
                  <a16:creationId xmlns:a16="http://schemas.microsoft.com/office/drawing/2014/main" id="{6CA61A2C-B9AA-560D-8E35-AEFA1D98290A}"/>
                </a:ext>
              </a:extLst>
            </p:cNvPr>
            <p:cNvSpPr/>
            <p:nvPr/>
          </p:nvSpPr>
          <p:spPr>
            <a:xfrm>
              <a:off x="2306209" y="1567751"/>
              <a:ext cx="8328454" cy="553202"/>
            </a:xfrm>
            <a:prstGeom prst="rightArrow">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38" name="Proceso alternativo 37">
              <a:extLst>
                <a:ext uri="{FF2B5EF4-FFF2-40B4-BE49-F238E27FC236}">
                  <a16:creationId xmlns:a16="http://schemas.microsoft.com/office/drawing/2014/main" id="{090E785B-8792-08CA-DFE3-9889ACF7DACB}"/>
                </a:ext>
              </a:extLst>
            </p:cNvPr>
            <p:cNvSpPr/>
            <p:nvPr/>
          </p:nvSpPr>
          <p:spPr>
            <a:xfrm>
              <a:off x="1267595" y="1690224"/>
              <a:ext cx="1527770" cy="1317043"/>
            </a:xfrm>
            <a:prstGeom prst="flowChartAlternateProcess">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39" name="Rectangle 11">
              <a:extLst>
                <a:ext uri="{FF2B5EF4-FFF2-40B4-BE49-F238E27FC236}">
                  <a16:creationId xmlns:a16="http://schemas.microsoft.com/office/drawing/2014/main" id="{F8A2B2C3-A175-BAEF-7739-30172863736F}"/>
                </a:ext>
              </a:extLst>
            </p:cNvPr>
            <p:cNvSpPr txBox="1"/>
            <p:nvPr/>
          </p:nvSpPr>
          <p:spPr>
            <a:xfrm>
              <a:off x="496944" y="2018005"/>
              <a:ext cx="3069072" cy="6614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2000">
                  <a:solidFill>
                    <a:schemeClr val="bg1"/>
                  </a:solidFill>
                  <a:latin typeface="Verdana" panose="020B0604030504040204" pitchFamily="34" charset="0"/>
                  <a:ea typeface="Verdana" panose="020B0604030504040204" pitchFamily="34" charset="0"/>
                  <a:cs typeface="Arial" panose="020B0604020202020204" pitchFamily="34" charset="0"/>
                </a:rPr>
                <a:t>Visual</a:t>
              </a:r>
            </a:p>
          </p:txBody>
        </p:sp>
        <p:sp>
          <p:nvSpPr>
            <p:cNvPr id="40" name="Rectangle 11">
              <a:extLst>
                <a:ext uri="{FF2B5EF4-FFF2-40B4-BE49-F238E27FC236}">
                  <a16:creationId xmlns:a16="http://schemas.microsoft.com/office/drawing/2014/main" id="{49E2AF9E-F157-2421-77EB-D8A066619736}"/>
                </a:ext>
              </a:extLst>
            </p:cNvPr>
            <p:cNvSpPr txBox="1"/>
            <p:nvPr/>
          </p:nvSpPr>
          <p:spPr>
            <a:xfrm>
              <a:off x="3041499" y="1640105"/>
              <a:ext cx="6967967" cy="39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000" b="0">
                  <a:solidFill>
                    <a:schemeClr val="bg1"/>
                  </a:solidFill>
                  <a:latin typeface="Verdana" panose="020B0604030504040204" pitchFamily="34" charset="0"/>
                  <a:ea typeface="Verdana" panose="020B0604030504040204" pitchFamily="34" charset="0"/>
                  <a:cs typeface="Arial" panose="020B0604020202020204" pitchFamily="34" charset="0"/>
                </a:rPr>
                <a:t>Diagrama de Barras, Selectores, Indicadores, Gráfica de Viñetas…</a:t>
              </a:r>
            </a:p>
          </p:txBody>
        </p:sp>
        <p:sp>
          <p:nvSpPr>
            <p:cNvPr id="41" name="Rectangle 11">
              <a:extLst>
                <a:ext uri="{FF2B5EF4-FFF2-40B4-BE49-F238E27FC236}">
                  <a16:creationId xmlns:a16="http://schemas.microsoft.com/office/drawing/2014/main" id="{35098A27-72EF-C5EF-39CD-F44FB22F5ABA}"/>
                </a:ext>
              </a:extLst>
            </p:cNvPr>
            <p:cNvSpPr txBox="1"/>
            <p:nvPr/>
          </p:nvSpPr>
          <p:spPr>
            <a:xfrm>
              <a:off x="2995917" y="3479174"/>
              <a:ext cx="6967967" cy="404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000" b="0">
                  <a:solidFill>
                    <a:schemeClr val="bg1"/>
                  </a:solidFill>
                  <a:latin typeface="Verdana" panose="020B0604030504040204" pitchFamily="34" charset="0"/>
                  <a:ea typeface="Verdana" panose="020B0604030504040204" pitchFamily="34" charset="0"/>
                  <a:cs typeface="Arial" panose="020B0604020202020204" pitchFamily="34" charset="0"/>
                </a:rPr>
                <a:t>Dimensiones, Medidas, </a:t>
              </a:r>
              <a:r>
                <a:rPr lang="es-ES" sz="1000" b="0" err="1">
                  <a:solidFill>
                    <a:schemeClr val="bg1"/>
                  </a:solidFill>
                  <a:latin typeface="Verdana" panose="020B0604030504040204" pitchFamily="34" charset="0"/>
                  <a:ea typeface="Verdana" panose="020B0604030504040204" pitchFamily="34" charset="0"/>
                  <a:cs typeface="Arial" panose="020B0604020202020204" pitchFamily="34" charset="0"/>
                </a:rPr>
                <a:t>KPIs</a:t>
              </a:r>
              <a:r>
                <a:rPr lang="es-ES" sz="1000" b="0">
                  <a:solidFill>
                    <a:schemeClr val="bg1"/>
                  </a:solidFill>
                  <a:latin typeface="Verdana" panose="020B0604030504040204" pitchFamily="34" charset="0"/>
                  <a:ea typeface="Verdana" panose="020B0604030504040204" pitchFamily="34" charset="0"/>
                  <a:cs typeface="Arial" panose="020B0604020202020204" pitchFamily="34" charset="0"/>
                </a:rPr>
                <a:t>, Filtros…</a:t>
              </a:r>
            </a:p>
          </p:txBody>
        </p:sp>
        <p:cxnSp>
          <p:nvCxnSpPr>
            <p:cNvPr id="42" name="Conector recto de flecha 41">
              <a:extLst>
                <a:ext uri="{FF2B5EF4-FFF2-40B4-BE49-F238E27FC236}">
                  <a16:creationId xmlns:a16="http://schemas.microsoft.com/office/drawing/2014/main" id="{3413842E-1CC8-612D-4CA2-354650C7AE49}"/>
                </a:ext>
              </a:extLst>
            </p:cNvPr>
            <p:cNvCxnSpPr/>
            <p:nvPr/>
          </p:nvCxnSpPr>
          <p:spPr>
            <a:xfrm flipH="1" flipV="1">
              <a:off x="4340707" y="2020766"/>
              <a:ext cx="515498" cy="157841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EE888959-CE89-47D7-4B9B-494DB34F8E91}"/>
                </a:ext>
              </a:extLst>
            </p:cNvPr>
            <p:cNvCxnSpPr/>
            <p:nvPr/>
          </p:nvCxnSpPr>
          <p:spPr>
            <a:xfrm flipV="1">
              <a:off x="5008821" y="2015879"/>
              <a:ext cx="705730" cy="158329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2DA8D649-1939-2847-75B7-2D2AA689AF38}"/>
                </a:ext>
              </a:extLst>
            </p:cNvPr>
            <p:cNvCxnSpPr/>
            <p:nvPr/>
          </p:nvCxnSpPr>
          <p:spPr>
            <a:xfrm flipH="1" flipV="1">
              <a:off x="4706819" y="2015879"/>
              <a:ext cx="1420216" cy="1545085"/>
            </a:xfrm>
            <a:prstGeom prst="straightConnector1">
              <a:avLst/>
            </a:prstGeom>
            <a:ln w="2857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4EDEAB25-CA01-7DA3-7AAA-07B5427DF229}"/>
                </a:ext>
              </a:extLst>
            </p:cNvPr>
            <p:cNvCxnSpPr/>
            <p:nvPr/>
          </p:nvCxnSpPr>
          <p:spPr>
            <a:xfrm flipV="1">
              <a:off x="6375209" y="1977667"/>
              <a:ext cx="1531867" cy="1583297"/>
            </a:xfrm>
            <a:prstGeom prst="straightConnector1">
              <a:avLst/>
            </a:prstGeom>
            <a:ln w="2857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EEE7824A-E733-50E8-BE8B-45BFAC215794}"/>
                </a:ext>
              </a:extLst>
            </p:cNvPr>
            <p:cNvCxnSpPr/>
            <p:nvPr/>
          </p:nvCxnSpPr>
          <p:spPr>
            <a:xfrm flipH="1" flipV="1">
              <a:off x="6806915" y="1977667"/>
              <a:ext cx="328270" cy="1583297"/>
            </a:xfrm>
            <a:prstGeom prst="straightConnector1">
              <a:avLst/>
            </a:prstGeom>
            <a:ln w="28575">
              <a:solidFill>
                <a:schemeClr val="accent4"/>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47" name="Forma libre 46">
              <a:extLst>
                <a:ext uri="{FF2B5EF4-FFF2-40B4-BE49-F238E27FC236}">
                  <a16:creationId xmlns:a16="http://schemas.microsoft.com/office/drawing/2014/main" id="{549CFFB0-7A3B-BDC3-CD42-53EEBB559A49}"/>
                </a:ext>
              </a:extLst>
            </p:cNvPr>
            <p:cNvSpPr/>
            <p:nvPr/>
          </p:nvSpPr>
          <p:spPr>
            <a:xfrm>
              <a:off x="3336324" y="4300151"/>
              <a:ext cx="6697362" cy="1964725"/>
            </a:xfrm>
            <a:custGeom>
              <a:avLst/>
              <a:gdLst>
                <a:gd name="connsiteX0" fmla="*/ 0 w 6697362"/>
                <a:gd name="connsiteY0" fmla="*/ 1964725 h 1964725"/>
                <a:gd name="connsiteX1" fmla="*/ 951471 w 6697362"/>
                <a:gd name="connsiteY1" fmla="*/ 1458098 h 1964725"/>
                <a:gd name="connsiteX2" fmla="*/ 2496065 w 6697362"/>
                <a:gd name="connsiteY2" fmla="*/ 1260390 h 1964725"/>
                <a:gd name="connsiteX3" fmla="*/ 4782065 w 6697362"/>
                <a:gd name="connsiteY3" fmla="*/ 864973 h 1964725"/>
                <a:gd name="connsiteX4" fmla="*/ 6697362 w 6697362"/>
                <a:gd name="connsiteY4" fmla="*/ 0 h 196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362" h="1964725">
                  <a:moveTo>
                    <a:pt x="0" y="1964725"/>
                  </a:moveTo>
                  <a:cubicBezTo>
                    <a:pt x="267730" y="1770106"/>
                    <a:pt x="535460" y="1575487"/>
                    <a:pt x="951471" y="1458098"/>
                  </a:cubicBezTo>
                  <a:cubicBezTo>
                    <a:pt x="1367482" y="1340709"/>
                    <a:pt x="1857633" y="1359244"/>
                    <a:pt x="2496065" y="1260390"/>
                  </a:cubicBezTo>
                  <a:cubicBezTo>
                    <a:pt x="3134497" y="1161536"/>
                    <a:pt x="4081849" y="1075038"/>
                    <a:pt x="4782065" y="864973"/>
                  </a:cubicBezTo>
                  <a:cubicBezTo>
                    <a:pt x="5482281" y="654908"/>
                    <a:pt x="5247503" y="716692"/>
                    <a:pt x="6697362" y="0"/>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Verdana" panose="020B0604030504040204" pitchFamily="34" charset="0"/>
                <a:ea typeface="Verdana" panose="020B0604030504040204" pitchFamily="34" charset="0"/>
              </a:endParaRPr>
            </a:p>
          </p:txBody>
        </p:sp>
        <p:sp>
          <p:nvSpPr>
            <p:cNvPr id="48" name="Rectangle 11">
              <a:extLst>
                <a:ext uri="{FF2B5EF4-FFF2-40B4-BE49-F238E27FC236}">
                  <a16:creationId xmlns:a16="http://schemas.microsoft.com/office/drawing/2014/main" id="{89E65646-555A-D2F1-A04C-F5E33DB3E46E}"/>
                </a:ext>
              </a:extLst>
            </p:cNvPr>
            <p:cNvSpPr txBox="1"/>
            <p:nvPr/>
          </p:nvSpPr>
          <p:spPr>
            <a:xfrm rot="21014219">
              <a:off x="5354920" y="5001267"/>
              <a:ext cx="3069072" cy="416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100">
                  <a:solidFill>
                    <a:schemeClr val="tx1">
                      <a:lumMod val="85000"/>
                      <a:lumOff val="15000"/>
                    </a:schemeClr>
                  </a:solidFill>
                  <a:latin typeface="Verdana" panose="020B0604030504040204" pitchFamily="34" charset="0"/>
                  <a:ea typeface="Verdana" panose="020B0604030504040204" pitchFamily="34" charset="0"/>
                  <a:cs typeface="Arial" panose="020B0604020202020204" pitchFamily="34" charset="0"/>
                </a:rPr>
                <a:t>VALUE</a:t>
              </a:r>
            </a:p>
          </p:txBody>
        </p:sp>
      </p:grpSp>
    </p:spTree>
    <p:extLst>
      <p:ext uri="{BB962C8B-B14F-4D97-AF65-F5344CB8AC3E}">
        <p14:creationId xmlns:p14="http://schemas.microsoft.com/office/powerpoint/2010/main" val="22660736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B7C39ED-3735-AB51-9CAF-B1170AF82FD7}"/>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Picture 18">
            <a:extLst>
              <a:ext uri="{FF2B5EF4-FFF2-40B4-BE49-F238E27FC236}">
                <a16:creationId xmlns:a16="http://schemas.microsoft.com/office/drawing/2014/main" id="{B2F1D4B3-E35F-14E2-71A0-2094F2B267F0}"/>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20243817">
            <a:off x="5932501" y="-450484"/>
            <a:ext cx="4061534" cy="4075736"/>
          </a:xfrm>
          <a:prstGeom prst="rect">
            <a:avLst/>
          </a:prstGeom>
        </p:spPr>
      </p:pic>
      <p:pic>
        <p:nvPicPr>
          <p:cNvPr id="20" name="Picture 19">
            <a:extLst>
              <a:ext uri="{FF2B5EF4-FFF2-40B4-BE49-F238E27FC236}">
                <a16:creationId xmlns:a16="http://schemas.microsoft.com/office/drawing/2014/main" id="{57BB07EA-522D-A7E5-3D5C-82DF3B977351}"/>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rcRect l="26213" t="25577" r="26092" b="26562"/>
          <a:stretch/>
        </p:blipFill>
        <p:spPr>
          <a:xfrm rot="3739742">
            <a:off x="4689767" y="1958750"/>
            <a:ext cx="4061534" cy="4075736"/>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973253" y="533183"/>
            <a:ext cx="3927176" cy="553998"/>
          </a:xfrm>
          <a:prstGeom prst="rect">
            <a:avLst/>
          </a:prstGeom>
          <a:noFill/>
        </p:spPr>
        <p:txBody>
          <a:bodyPr wrap="square" rtlCol="0">
            <a:spAutoFit/>
          </a:bodyPr>
          <a:lstStyle/>
          <a:p>
            <a:pPr algn="ctr" defTabSz="685800">
              <a:defRPr/>
            </a:pPr>
            <a:r>
              <a:rPr lang="es-MX" sz="3000" b="1" dirty="0">
                <a:solidFill>
                  <a:schemeClr val="bg1"/>
                </a:solidFill>
                <a:latin typeface="Verdana" panose="020B0604030504040204" pitchFamily="34" charset="0"/>
                <a:ea typeface="Verdana" panose="020B0604030504040204" pitchFamily="34" charset="0"/>
              </a:rPr>
              <a:t>Para saber más…</a:t>
            </a:r>
            <a:endParaRPr lang="es-CO" sz="3000" b="1" dirty="0">
              <a:solidFill>
                <a:schemeClr val="bg1"/>
              </a:solidFill>
              <a:latin typeface="Verdana" panose="020B0604030504040204" pitchFamily="34" charset="0"/>
              <a:ea typeface="Verdana" panose="020B0604030504040204" pitchFamily="34" charset="0"/>
            </a:endParaRPr>
          </a:p>
        </p:txBody>
      </p:sp>
      <p:grpSp>
        <p:nvGrpSpPr>
          <p:cNvPr id="7" name="Grupo 6">
            <a:extLst>
              <a:ext uri="{FF2B5EF4-FFF2-40B4-BE49-F238E27FC236}">
                <a16:creationId xmlns:a16="http://schemas.microsoft.com/office/drawing/2014/main" id="{995A969E-3136-D8EC-19C0-FB34ADB308E5}"/>
              </a:ext>
            </a:extLst>
          </p:cNvPr>
          <p:cNvGrpSpPr/>
          <p:nvPr/>
        </p:nvGrpSpPr>
        <p:grpSpPr>
          <a:xfrm>
            <a:off x="1119021" y="1614969"/>
            <a:ext cx="6905959" cy="3061935"/>
            <a:chOff x="527648" y="1506069"/>
            <a:chExt cx="10712664" cy="4749736"/>
          </a:xfrm>
        </p:grpSpPr>
        <p:pic>
          <p:nvPicPr>
            <p:cNvPr id="3" name="Picture 4">
              <a:extLst>
                <a:ext uri="{FF2B5EF4-FFF2-40B4-BE49-F238E27FC236}">
                  <a16:creationId xmlns:a16="http://schemas.microsoft.com/office/drawing/2014/main" id="{00FEF27D-B41A-4607-2D82-D9524C634A45}"/>
                </a:ext>
              </a:extLst>
            </p:cNvPr>
            <p:cNvPicPr>
              <a:picLocks noChangeAspect="1"/>
            </p:cNvPicPr>
            <p:nvPr/>
          </p:nvPicPr>
          <p:blipFill rotWithShape="1">
            <a:blip r:embed="rId4"/>
            <a:srcRect l="1961" t="14088" r="69694" b="830"/>
            <a:stretch/>
          </p:blipFill>
          <p:spPr>
            <a:xfrm>
              <a:off x="527648" y="1510748"/>
              <a:ext cx="3090196" cy="4745052"/>
            </a:xfrm>
            <a:prstGeom prst="rect">
              <a:avLst/>
            </a:prstGeom>
          </p:spPr>
        </p:pic>
        <p:pic>
          <p:nvPicPr>
            <p:cNvPr id="5" name="Picture 4">
              <a:extLst>
                <a:ext uri="{FF2B5EF4-FFF2-40B4-BE49-F238E27FC236}">
                  <a16:creationId xmlns:a16="http://schemas.microsoft.com/office/drawing/2014/main" id="{E39BC794-376E-0EC5-9C34-FE6BAFAD4E34}"/>
                </a:ext>
              </a:extLst>
            </p:cNvPr>
            <p:cNvPicPr>
              <a:picLocks noChangeAspect="1"/>
            </p:cNvPicPr>
            <p:nvPr/>
          </p:nvPicPr>
          <p:blipFill rotWithShape="1">
            <a:blip r:embed="rId4"/>
            <a:srcRect l="34992" t="14287" r="36873" b="1263"/>
            <a:stretch/>
          </p:blipFill>
          <p:spPr>
            <a:xfrm>
              <a:off x="3860497" y="1510748"/>
              <a:ext cx="3090197" cy="4745057"/>
            </a:xfrm>
            <a:prstGeom prst="rect">
              <a:avLst/>
            </a:prstGeom>
          </p:spPr>
        </p:pic>
        <p:pic>
          <p:nvPicPr>
            <p:cNvPr id="6" name="Picture 4">
              <a:extLst>
                <a:ext uri="{FF2B5EF4-FFF2-40B4-BE49-F238E27FC236}">
                  <a16:creationId xmlns:a16="http://schemas.microsoft.com/office/drawing/2014/main" id="{BD638083-1660-F562-F6B2-36A2FC2A5B62}"/>
                </a:ext>
              </a:extLst>
            </p:cNvPr>
            <p:cNvPicPr>
              <a:picLocks noChangeAspect="1"/>
            </p:cNvPicPr>
            <p:nvPr/>
          </p:nvPicPr>
          <p:blipFill rotWithShape="1">
            <a:blip r:embed="rId5"/>
            <a:srcRect t="13515" r="62196"/>
            <a:stretch/>
          </p:blipFill>
          <p:spPr>
            <a:xfrm>
              <a:off x="7193347" y="1506069"/>
              <a:ext cx="4046965" cy="4745057"/>
            </a:xfrm>
            <a:prstGeom prst="rect">
              <a:avLst/>
            </a:prstGeom>
          </p:spPr>
        </p:pic>
      </p:grpSp>
    </p:spTree>
    <p:extLst>
      <p:ext uri="{BB962C8B-B14F-4D97-AF65-F5344CB8AC3E}">
        <p14:creationId xmlns:p14="http://schemas.microsoft.com/office/powerpoint/2010/main" val="4254185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3C412-739B-99E6-6810-AFB2BF27FC33}"/>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2DFB56AE-3D4E-9CF4-E4F0-17C9D5041A67}"/>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Imagen 5">
            <a:extLst>
              <a:ext uri="{FF2B5EF4-FFF2-40B4-BE49-F238E27FC236}">
                <a16:creationId xmlns:a16="http://schemas.microsoft.com/office/drawing/2014/main" id="{83BFB7C7-0907-C1DB-C91D-CA7213723668}"/>
              </a:ext>
            </a:extLst>
          </p:cNvPr>
          <p:cNvPicPr>
            <a:picLocks noChangeAspect="1"/>
          </p:cNvPicPr>
          <p:nvPr/>
        </p:nvPicPr>
        <p:blipFill>
          <a:blip r:embed="rId2">
            <a:alphaModFix amt="6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438055" y="264322"/>
            <a:ext cx="4876800" cy="4876800"/>
          </a:xfrm>
          <a:prstGeom prst="rect">
            <a:avLst/>
          </a:prstGeom>
        </p:spPr>
      </p:pic>
      <p:pic>
        <p:nvPicPr>
          <p:cNvPr id="1026" name="Picture 2" descr="A picture containing indoor, hall, table&#10;&#10;Description automatically generated">
            <a:extLst>
              <a:ext uri="{FF2B5EF4-FFF2-40B4-BE49-F238E27FC236}">
                <a16:creationId xmlns:a16="http://schemas.microsoft.com/office/drawing/2014/main" id="{FE4C01B2-F7BE-1A9F-B2A8-1C575989B3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866" y="2645191"/>
            <a:ext cx="305752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 group of people in a room&#10;&#10;Description automatically generated">
            <a:extLst>
              <a:ext uri="{FF2B5EF4-FFF2-40B4-BE49-F238E27FC236}">
                <a16:creationId xmlns:a16="http://schemas.microsoft.com/office/drawing/2014/main" id="{5173BD37-5CE0-D472-6ED8-E73CCC6A3D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7698" y="2564228"/>
            <a:ext cx="3009900" cy="220027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11">
            <a:extLst>
              <a:ext uri="{FF2B5EF4-FFF2-40B4-BE49-F238E27FC236}">
                <a16:creationId xmlns:a16="http://schemas.microsoft.com/office/drawing/2014/main" id="{9EE7945A-A4C6-4B97-3810-50E17AC7BEA4}"/>
              </a:ext>
            </a:extLst>
          </p:cNvPr>
          <p:cNvGrpSpPr/>
          <p:nvPr/>
        </p:nvGrpSpPr>
        <p:grpSpPr>
          <a:xfrm>
            <a:off x="1417551" y="194199"/>
            <a:ext cx="2593890" cy="2185232"/>
            <a:chOff x="1818939" y="656797"/>
            <a:chExt cx="2593890" cy="2185232"/>
          </a:xfrm>
        </p:grpSpPr>
        <p:sp>
          <p:nvSpPr>
            <p:cNvPr id="18" name="Hexágono 17">
              <a:extLst>
                <a:ext uri="{FF2B5EF4-FFF2-40B4-BE49-F238E27FC236}">
                  <a16:creationId xmlns:a16="http://schemas.microsoft.com/office/drawing/2014/main" id="{C11981C7-5C91-0B81-A0EC-4C788CF0C699}"/>
                </a:ext>
              </a:extLst>
            </p:cNvPr>
            <p:cNvSpPr/>
            <p:nvPr/>
          </p:nvSpPr>
          <p:spPr>
            <a:xfrm>
              <a:off x="1818939" y="874159"/>
              <a:ext cx="2282729" cy="1967870"/>
            </a:xfrm>
            <a:prstGeom prst="hexagon">
              <a:avLst/>
            </a:prstGeom>
            <a:solidFill>
              <a:schemeClr val="bg1">
                <a:lumMod val="65000"/>
                <a:alpha val="5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Hexágono 18">
              <a:extLst>
                <a:ext uri="{FF2B5EF4-FFF2-40B4-BE49-F238E27FC236}">
                  <a16:creationId xmlns:a16="http://schemas.microsoft.com/office/drawing/2014/main" id="{4189D8A3-E4F8-E620-8580-B10271884A73}"/>
                </a:ext>
              </a:extLst>
            </p:cNvPr>
            <p:cNvSpPr/>
            <p:nvPr/>
          </p:nvSpPr>
          <p:spPr>
            <a:xfrm>
              <a:off x="2130100" y="656797"/>
              <a:ext cx="2282729" cy="196787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 name="Picture 2" descr="Las cuatro reglas económicas de Warren Buffett para convertirse en  millonario">
              <a:extLst>
                <a:ext uri="{FF2B5EF4-FFF2-40B4-BE49-F238E27FC236}">
                  <a16:creationId xmlns:a16="http://schemas.microsoft.com/office/drawing/2014/main" id="{C0044138-C18A-C641-9FA1-EF71E08EEC6C}"/>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19143" t="874" r="17682" b="-874"/>
            <a:stretch/>
          </p:blipFill>
          <p:spPr bwMode="auto">
            <a:xfrm>
              <a:off x="2300579" y="777282"/>
              <a:ext cx="1939519" cy="1726900"/>
            </a:xfrm>
            <a:prstGeom prst="hexagon">
              <a:avLst/>
            </a:prstGeom>
            <a:noFill/>
            <a:ln w="28575">
              <a:solidFill>
                <a:srgbClr val="FFFFFF"/>
              </a:solidFill>
            </a:ln>
            <a:extLst>
              <a:ext uri="{909E8E84-426E-40DD-AFC4-6F175D3DCCD1}">
                <a14:hiddenFill xmlns:a14="http://schemas.microsoft.com/office/drawing/2010/main">
                  <a:solidFill>
                    <a:srgbClr val="FFFFFF"/>
                  </a:solidFill>
                </a14:hiddenFill>
              </a:ext>
            </a:extLst>
          </p:spPr>
        </p:pic>
      </p:grpSp>
      <p:grpSp>
        <p:nvGrpSpPr>
          <p:cNvPr id="13" name="Grupo 12">
            <a:extLst>
              <a:ext uri="{FF2B5EF4-FFF2-40B4-BE49-F238E27FC236}">
                <a16:creationId xmlns:a16="http://schemas.microsoft.com/office/drawing/2014/main" id="{8BF6D2CF-438D-386A-EFB5-8C3B133544EA}"/>
              </a:ext>
            </a:extLst>
          </p:cNvPr>
          <p:cNvGrpSpPr/>
          <p:nvPr/>
        </p:nvGrpSpPr>
        <p:grpSpPr>
          <a:xfrm>
            <a:off x="4927698" y="194199"/>
            <a:ext cx="2593890" cy="2185232"/>
            <a:chOff x="7946372" y="656797"/>
            <a:chExt cx="2593890" cy="2185232"/>
          </a:xfrm>
        </p:grpSpPr>
        <p:grpSp>
          <p:nvGrpSpPr>
            <p:cNvPr id="14" name="Grupo 13">
              <a:extLst>
                <a:ext uri="{FF2B5EF4-FFF2-40B4-BE49-F238E27FC236}">
                  <a16:creationId xmlns:a16="http://schemas.microsoft.com/office/drawing/2014/main" id="{C3361453-F23D-FA40-02E3-E6132D566049}"/>
                </a:ext>
              </a:extLst>
            </p:cNvPr>
            <p:cNvGrpSpPr/>
            <p:nvPr/>
          </p:nvGrpSpPr>
          <p:grpSpPr>
            <a:xfrm>
              <a:off x="7946372" y="656797"/>
              <a:ext cx="2593890" cy="2185232"/>
              <a:chOff x="1818939" y="656797"/>
              <a:chExt cx="2593890" cy="2185232"/>
            </a:xfrm>
          </p:grpSpPr>
          <p:sp>
            <p:nvSpPr>
              <p:cNvPr id="16" name="Hexágono 15">
                <a:extLst>
                  <a:ext uri="{FF2B5EF4-FFF2-40B4-BE49-F238E27FC236}">
                    <a16:creationId xmlns:a16="http://schemas.microsoft.com/office/drawing/2014/main" id="{0017F22C-34EA-E94D-650F-115FC63943B4}"/>
                  </a:ext>
                </a:extLst>
              </p:cNvPr>
              <p:cNvSpPr/>
              <p:nvPr/>
            </p:nvSpPr>
            <p:spPr>
              <a:xfrm>
                <a:off x="1818939" y="874159"/>
                <a:ext cx="2282729" cy="1967870"/>
              </a:xfrm>
              <a:prstGeom prst="hexagon">
                <a:avLst/>
              </a:prstGeom>
              <a:solidFill>
                <a:schemeClr val="bg1">
                  <a:lumMod val="65000"/>
                  <a:alpha val="5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Hexágono 16">
                <a:extLst>
                  <a:ext uri="{FF2B5EF4-FFF2-40B4-BE49-F238E27FC236}">
                    <a16:creationId xmlns:a16="http://schemas.microsoft.com/office/drawing/2014/main" id="{0C0F69EF-D024-1028-204B-0454DE0011C2}"/>
                  </a:ext>
                </a:extLst>
              </p:cNvPr>
              <p:cNvSpPr/>
              <p:nvPr/>
            </p:nvSpPr>
            <p:spPr>
              <a:xfrm>
                <a:off x="2130100" y="656797"/>
                <a:ext cx="2282729" cy="196787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15" name="Picture 4" descr="Jim Simons (mathematician) - Wikipedia">
              <a:extLst>
                <a:ext uri="{FF2B5EF4-FFF2-40B4-BE49-F238E27FC236}">
                  <a16:creationId xmlns:a16="http://schemas.microsoft.com/office/drawing/2014/main" id="{50DB31FE-65E7-1701-3C20-935E3B6499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58" t="13445" r="38487" b="18044"/>
            <a:stretch/>
          </p:blipFill>
          <p:spPr bwMode="auto">
            <a:xfrm>
              <a:off x="8396860" y="760703"/>
              <a:ext cx="2023313" cy="1743479"/>
            </a:xfrm>
            <a:prstGeom prst="hexagon">
              <a:avLst/>
            </a:prstGeom>
            <a:noFill/>
            <a:ln w="19050">
              <a:solidFill>
                <a:schemeClr val="bg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1215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BA518A8-827A-E2F7-2090-5839F2FBE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9" name="Picture 18">
            <a:extLst>
              <a:ext uri="{FF2B5EF4-FFF2-40B4-BE49-F238E27FC236}">
                <a16:creationId xmlns:a16="http://schemas.microsoft.com/office/drawing/2014/main" id="{B2F1D4B3-E35F-14E2-71A0-2094F2B267F0}"/>
              </a:ext>
            </a:extLst>
          </p:cNvPr>
          <p:cNvPicPr>
            <a:picLocks noChangeAspect="1"/>
          </p:cNvPicPr>
          <p:nvPr/>
        </p:nvPicPr>
        <p:blipFill rotWithShape="1">
          <a:blip r:embed="rId3">
            <a:alphaModFix amt="2000"/>
            <a:extLst>
              <a:ext uri="{BEBA8EAE-BF5A-486C-A8C5-ECC9F3942E4B}">
                <a14:imgProps xmlns:a14="http://schemas.microsoft.com/office/drawing/2010/main">
                  <a14:imgLayer r:embed="rId4">
                    <a14:imgEffect>
                      <a14:brightnessContrast bright="-100000"/>
                    </a14:imgEffect>
                  </a14:imgLayer>
                </a14:imgProps>
              </a:ext>
            </a:extLst>
          </a:blip>
          <a:srcRect l="26213" t="25577" r="26092" b="26562"/>
          <a:stretch/>
        </p:blipFill>
        <p:spPr>
          <a:xfrm rot="20243817">
            <a:off x="5657410" y="-1794396"/>
            <a:ext cx="4061534" cy="4075736"/>
          </a:xfrm>
          <a:prstGeom prst="rect">
            <a:avLst/>
          </a:prstGeom>
        </p:spPr>
      </p:pic>
      <p:grpSp>
        <p:nvGrpSpPr>
          <p:cNvPr id="3" name="Grupo 2">
            <a:extLst>
              <a:ext uri="{FF2B5EF4-FFF2-40B4-BE49-F238E27FC236}">
                <a16:creationId xmlns:a16="http://schemas.microsoft.com/office/drawing/2014/main" id="{2E9429A7-1767-72AF-4595-5868D73FBF9D}"/>
              </a:ext>
            </a:extLst>
          </p:cNvPr>
          <p:cNvGrpSpPr/>
          <p:nvPr/>
        </p:nvGrpSpPr>
        <p:grpSpPr>
          <a:xfrm>
            <a:off x="759686" y="412082"/>
            <a:ext cx="10635531" cy="4662351"/>
            <a:chOff x="1012914" y="549444"/>
            <a:chExt cx="14180708" cy="6216469"/>
          </a:xfrm>
        </p:grpSpPr>
        <p:pic>
          <p:nvPicPr>
            <p:cNvPr id="4" name="Picture 4">
              <a:extLst>
                <a:ext uri="{FF2B5EF4-FFF2-40B4-BE49-F238E27FC236}">
                  <a16:creationId xmlns:a16="http://schemas.microsoft.com/office/drawing/2014/main" id="{5CFDDC84-D59A-AC59-5B0D-18F992AC751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012914" y="748546"/>
              <a:ext cx="9197598" cy="6017367"/>
            </a:xfrm>
            <a:prstGeom prst="rect">
              <a:avLst/>
            </a:prstGeom>
          </p:spPr>
        </p:pic>
        <p:pic>
          <p:nvPicPr>
            <p:cNvPr id="6" name="Picture 2" descr="Harry M. Markowitz - Biographical - NobelPrize.org">
              <a:extLst>
                <a:ext uri="{FF2B5EF4-FFF2-40B4-BE49-F238E27FC236}">
                  <a16:creationId xmlns:a16="http://schemas.microsoft.com/office/drawing/2014/main" id="{787279FE-E43D-7496-A0D3-F4DBD44FCA5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2320414" y="3290264"/>
              <a:ext cx="1361477" cy="2042215"/>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5">
              <a:extLst>
                <a:ext uri="{FF2B5EF4-FFF2-40B4-BE49-F238E27FC236}">
                  <a16:creationId xmlns:a16="http://schemas.microsoft.com/office/drawing/2014/main" id="{806FBE52-3A80-0A9D-2D1B-FCF9A47B3926}"/>
                </a:ext>
              </a:extLst>
            </p:cNvPr>
            <p:cNvPicPr>
              <a:picLocks noChangeAspect="1"/>
            </p:cNvPicPr>
            <p:nvPr/>
          </p:nvPicPr>
          <p:blipFill rotWithShape="1">
            <a:blip r:embed="rId8"/>
            <a:srcRect l="22163" t="17158" r="29879" b="53591"/>
            <a:stretch/>
          </p:blipFill>
          <p:spPr>
            <a:xfrm>
              <a:off x="5323342" y="2494585"/>
              <a:ext cx="1956863" cy="1591358"/>
            </a:xfrm>
            <a:prstGeom prst="roundRect">
              <a:avLst/>
            </a:prstGeom>
          </p:spPr>
        </p:pic>
        <p:pic>
          <p:nvPicPr>
            <p:cNvPr id="10" name="Picture 6">
              <a:extLst>
                <a:ext uri="{FF2B5EF4-FFF2-40B4-BE49-F238E27FC236}">
                  <a16:creationId xmlns:a16="http://schemas.microsoft.com/office/drawing/2014/main" id="{5FD6E437-A1CB-CCDE-C09D-DB4446DFDD0D}"/>
                </a:ext>
              </a:extLst>
            </p:cNvPr>
            <p:cNvPicPr>
              <a:picLocks noChangeAspect="1"/>
            </p:cNvPicPr>
            <p:nvPr/>
          </p:nvPicPr>
          <p:blipFill>
            <a:blip r:embed="rId9"/>
            <a:stretch>
              <a:fillRect/>
            </a:stretch>
          </p:blipFill>
          <p:spPr>
            <a:xfrm>
              <a:off x="7987164" y="549444"/>
              <a:ext cx="1698257" cy="1272053"/>
            </a:xfrm>
            <a:prstGeom prst="roundRect">
              <a:avLst/>
            </a:prstGeom>
          </p:spPr>
        </p:pic>
        <p:grpSp>
          <p:nvGrpSpPr>
            <p:cNvPr id="12" name="Grupo 11">
              <a:extLst>
                <a:ext uri="{FF2B5EF4-FFF2-40B4-BE49-F238E27FC236}">
                  <a16:creationId xmlns:a16="http://schemas.microsoft.com/office/drawing/2014/main" id="{7F5394DA-631D-FDF6-188D-1EF5223BCF95}"/>
                </a:ext>
              </a:extLst>
            </p:cNvPr>
            <p:cNvGrpSpPr/>
            <p:nvPr/>
          </p:nvGrpSpPr>
          <p:grpSpPr>
            <a:xfrm>
              <a:off x="7987643" y="3001166"/>
              <a:ext cx="7205979" cy="2169553"/>
              <a:chOff x="7987643" y="3001166"/>
              <a:chExt cx="7205979" cy="2169553"/>
            </a:xfrm>
          </p:grpSpPr>
          <p:pic>
            <p:nvPicPr>
              <p:cNvPr id="13" name="Picture 7">
                <a:extLst>
                  <a:ext uri="{FF2B5EF4-FFF2-40B4-BE49-F238E27FC236}">
                    <a16:creationId xmlns:a16="http://schemas.microsoft.com/office/drawing/2014/main" id="{5E37AADB-65C6-2269-2862-744703315675}"/>
                  </a:ext>
                </a:extLst>
              </p:cNvPr>
              <p:cNvPicPr>
                <a:picLocks noChangeAspect="1"/>
              </p:cNvPicPr>
              <p:nvPr/>
            </p:nvPicPr>
            <p:blipFill>
              <a:blip r:embed="rId10"/>
              <a:stretch>
                <a:fillRect/>
              </a:stretch>
            </p:blipFill>
            <p:spPr>
              <a:xfrm flipH="1">
                <a:off x="9872752" y="3001166"/>
                <a:ext cx="1443739" cy="2169553"/>
              </a:xfrm>
              <a:prstGeom prst="roundRect">
                <a:avLst/>
              </a:prstGeom>
            </p:spPr>
          </p:pic>
          <p:sp>
            <p:nvSpPr>
              <p:cNvPr id="14" name="Rectangle 11">
                <a:extLst>
                  <a:ext uri="{FF2B5EF4-FFF2-40B4-BE49-F238E27FC236}">
                    <a16:creationId xmlns:a16="http://schemas.microsoft.com/office/drawing/2014/main" id="{F3B63168-1A2F-3FD4-7015-FFE4BADA238B}"/>
                  </a:ext>
                </a:extLst>
              </p:cNvPr>
              <p:cNvSpPr txBox="1"/>
              <p:nvPr/>
            </p:nvSpPr>
            <p:spPr>
              <a:xfrm rot="978662">
                <a:off x="7987643" y="3406787"/>
                <a:ext cx="7205979"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6600">
                    <a:solidFill>
                      <a:srgbClr val="FF0000"/>
                    </a:solidFill>
                    <a:latin typeface="+mn-lt"/>
                    <a:cs typeface="Arial" panose="020B0604020202020204" pitchFamily="34" charset="0"/>
                  </a:rPr>
                  <a:t>?</a:t>
                </a:r>
                <a:endParaRPr lang="es-CO" sz="6600">
                  <a:solidFill>
                    <a:srgbClr val="FF0000"/>
                  </a:solidFill>
                  <a:latin typeface="+mn-lt"/>
                  <a:cs typeface="Arial" panose="020B0604020202020204" pitchFamily="34" charset="0"/>
                </a:endParaRPr>
              </a:p>
            </p:txBody>
          </p:sp>
        </p:grpSp>
      </p:grpSp>
      <p:pic>
        <p:nvPicPr>
          <p:cNvPr id="18" name="Picture 12">
            <a:extLst>
              <a:ext uri="{FF2B5EF4-FFF2-40B4-BE49-F238E27FC236}">
                <a16:creationId xmlns:a16="http://schemas.microsoft.com/office/drawing/2014/main" id="{71B46B2D-F677-5FCE-4B8E-91A5D81618E4}"/>
              </a:ext>
            </a:extLst>
          </p:cNvPr>
          <p:cNvPicPr>
            <a:picLocks noChangeAspect="1"/>
          </p:cNvPicPr>
          <p:nvPr/>
        </p:nvPicPr>
        <p:blipFill>
          <a:blip r:embed="rId11">
            <a:alphaModFix amt="3000"/>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rot="5400000">
            <a:off x="-312069" y="-585247"/>
            <a:ext cx="5908624" cy="5908624"/>
          </a:xfrm>
          <a:prstGeom prst="rect">
            <a:avLst/>
          </a:prstGeom>
        </p:spPr>
      </p:pic>
    </p:spTree>
    <p:extLst>
      <p:ext uri="{BB962C8B-B14F-4D97-AF65-F5344CB8AC3E}">
        <p14:creationId xmlns:p14="http://schemas.microsoft.com/office/powerpoint/2010/main" val="2102150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42DC7B8-E2AF-9BFE-2966-FE7919CDD270}"/>
              </a:ext>
            </a:extLst>
          </p:cNvPr>
          <p:cNvSpPr/>
          <p:nvPr/>
        </p:nvSpPr>
        <p:spPr>
          <a:xfrm>
            <a:off x="2378" y="2378"/>
            <a:ext cx="9141622" cy="5141122"/>
          </a:xfrm>
          <a:prstGeom prst="rect">
            <a:avLst/>
          </a:prstGeom>
          <a:solidFill>
            <a:srgbClr val="243671"/>
          </a:solidFill>
          <a:ln>
            <a:solidFill>
              <a:srgbClr val="2436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Picture 8">
            <a:extLst>
              <a:ext uri="{FF2B5EF4-FFF2-40B4-BE49-F238E27FC236}">
                <a16:creationId xmlns:a16="http://schemas.microsoft.com/office/drawing/2014/main" id="{C4041E41-5137-FC24-66F9-103D9B2F8763}"/>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2183436">
            <a:off x="-202622" y="1423703"/>
            <a:ext cx="4454856" cy="4454856"/>
          </a:xfrm>
          <a:prstGeom prst="rect">
            <a:avLst/>
          </a:prstGeom>
        </p:spPr>
      </p:pic>
      <p:sp>
        <p:nvSpPr>
          <p:cNvPr id="2" name="TextBox 1">
            <a:extLst>
              <a:ext uri="{FF2B5EF4-FFF2-40B4-BE49-F238E27FC236}">
                <a16:creationId xmlns:a16="http://schemas.microsoft.com/office/drawing/2014/main" id="{E139CB06-4FCD-5C20-0026-D47DC573FBED}"/>
              </a:ext>
            </a:extLst>
          </p:cNvPr>
          <p:cNvSpPr txBox="1"/>
          <p:nvPr/>
        </p:nvSpPr>
        <p:spPr>
          <a:xfrm>
            <a:off x="1210772" y="437581"/>
            <a:ext cx="6722456" cy="553998"/>
          </a:xfrm>
          <a:prstGeom prst="rect">
            <a:avLst/>
          </a:prstGeom>
          <a:noFill/>
        </p:spPr>
        <p:txBody>
          <a:bodyPr wrap="square" rtlCol="0">
            <a:spAutoFit/>
          </a:bodyPr>
          <a:lstStyle/>
          <a:p>
            <a:pPr algn="ctr">
              <a:lnSpc>
                <a:spcPct val="100000"/>
              </a:lnSpc>
            </a:pPr>
            <a:r>
              <a:rPr lang="es-CO" sz="3000" b="1" dirty="0">
                <a:solidFill>
                  <a:schemeClr val="bg1"/>
                </a:solidFill>
                <a:latin typeface="Verdana" panose="020B0604030504040204" pitchFamily="34" charset="0"/>
                <a:ea typeface="Verdana" panose="020B0604030504040204" pitchFamily="34" charset="0"/>
                <a:cs typeface="Arial"/>
              </a:rPr>
              <a:t>Inversión basada en evidencia</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614607CA-2481-5A80-0D87-0673B2A0F073}"/>
              </a:ext>
            </a:extLst>
          </p:cNvPr>
          <p:cNvPicPr>
            <a:picLocks noChangeAspect="1"/>
          </p:cNvPicPr>
          <p:nvPr/>
        </p:nvPicPr>
        <p:blipFill>
          <a:blip r:embed="rId4">
            <a:alphaModFix amt="3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8716112">
            <a:off x="5357698" y="-218547"/>
            <a:ext cx="4371659" cy="4371659"/>
          </a:xfrm>
          <a:prstGeom prst="rect">
            <a:avLst/>
          </a:prstGeom>
        </p:spPr>
      </p:pic>
      <p:graphicFrame>
        <p:nvGraphicFramePr>
          <p:cNvPr id="27" name="Tabla 26">
            <a:extLst>
              <a:ext uri="{FF2B5EF4-FFF2-40B4-BE49-F238E27FC236}">
                <a16:creationId xmlns:a16="http://schemas.microsoft.com/office/drawing/2014/main" id="{7F5D82BE-5738-5E6F-F242-CDA4752F5BA0}"/>
              </a:ext>
            </a:extLst>
          </p:cNvPr>
          <p:cNvGraphicFramePr>
            <a:graphicFrameLocks noGrp="1"/>
          </p:cNvGraphicFramePr>
          <p:nvPr/>
        </p:nvGraphicFramePr>
        <p:xfrm>
          <a:off x="495200" y="1223010"/>
          <a:ext cx="8406008" cy="1531620"/>
        </p:xfrm>
        <a:graphic>
          <a:graphicData uri="http://schemas.openxmlformats.org/drawingml/2006/table">
            <a:tbl>
              <a:tblPr firstRow="1" bandRow="1">
                <a:tableStyleId>{C4B1156A-380E-4F78-BDF5-A606A8083BF9}</a:tableStyleId>
              </a:tblPr>
              <a:tblGrid>
                <a:gridCol w="2101502">
                  <a:extLst>
                    <a:ext uri="{9D8B030D-6E8A-4147-A177-3AD203B41FA5}">
                      <a16:colId xmlns:a16="http://schemas.microsoft.com/office/drawing/2014/main" val="813419762"/>
                    </a:ext>
                  </a:extLst>
                </a:gridCol>
                <a:gridCol w="2101502">
                  <a:extLst>
                    <a:ext uri="{9D8B030D-6E8A-4147-A177-3AD203B41FA5}">
                      <a16:colId xmlns:a16="http://schemas.microsoft.com/office/drawing/2014/main" val="3148691259"/>
                    </a:ext>
                  </a:extLst>
                </a:gridCol>
                <a:gridCol w="2101502">
                  <a:extLst>
                    <a:ext uri="{9D8B030D-6E8A-4147-A177-3AD203B41FA5}">
                      <a16:colId xmlns:a16="http://schemas.microsoft.com/office/drawing/2014/main" val="1822052271"/>
                    </a:ext>
                  </a:extLst>
                </a:gridCol>
                <a:gridCol w="2101502">
                  <a:extLst>
                    <a:ext uri="{9D8B030D-6E8A-4147-A177-3AD203B41FA5}">
                      <a16:colId xmlns:a16="http://schemas.microsoft.com/office/drawing/2014/main" val="425590833"/>
                    </a:ext>
                  </a:extLst>
                </a:gridCol>
              </a:tblGrid>
              <a:tr h="1531620">
                <a:tc>
                  <a:txBody>
                    <a:bodyPr/>
                    <a:lstStyle/>
                    <a:p>
                      <a:r>
                        <a:rPr lang="es-ES" sz="1200" b="0" dirty="0"/>
                        <a:t>La inversión se maneja por especulación,</a:t>
                      </a:r>
                      <a:r>
                        <a:rPr lang="es-ES" sz="1200" b="0" baseline="0" dirty="0"/>
                        <a:t> debido a:</a:t>
                      </a:r>
                    </a:p>
                    <a:p>
                      <a:pPr marL="285750" indent="-285750">
                        <a:buFont typeface="Arial" panose="020B0604020202020204" pitchFamily="34" charset="0"/>
                        <a:buChar char="•"/>
                      </a:pPr>
                      <a:r>
                        <a:rPr lang="es-ES" sz="1200" b="0" dirty="0"/>
                        <a:t>Falta de teorías financieras</a:t>
                      </a:r>
                    </a:p>
                    <a:p>
                      <a:pPr marL="285750" indent="-285750">
                        <a:buFont typeface="Arial" panose="020B0604020202020204" pitchFamily="34" charset="0"/>
                        <a:buChar char="•"/>
                      </a:pPr>
                      <a:r>
                        <a:rPr lang="es-ES" sz="1200" b="0" dirty="0"/>
                        <a:t>Falta de computadores</a:t>
                      </a:r>
                    </a:p>
                    <a:p>
                      <a:pPr marL="285750" indent="-285750">
                        <a:buFont typeface="Arial" panose="020B0604020202020204" pitchFamily="34" charset="0"/>
                        <a:buChar char="•"/>
                      </a:pPr>
                      <a:r>
                        <a:rPr lang="es-ES" sz="1200" b="0" dirty="0"/>
                        <a:t>Modelos</a:t>
                      </a:r>
                      <a:r>
                        <a:rPr lang="es-ES" sz="1200" b="0" baseline="0" dirty="0"/>
                        <a:t> matemáticos simples</a:t>
                      </a:r>
                    </a:p>
                    <a:p>
                      <a:pPr marL="285750" indent="-285750">
                        <a:buFont typeface="Arial" panose="020B0604020202020204" pitchFamily="34" charset="0"/>
                        <a:buChar char="•"/>
                      </a:pPr>
                      <a:r>
                        <a:rPr lang="es-ES" sz="1200" b="0" baseline="0" dirty="0"/>
                        <a:t>Data limitada</a:t>
                      </a:r>
                      <a:endParaRPr lang="en-US" sz="1200" b="0" dirty="0"/>
                    </a:p>
                  </a:txBody>
                  <a:tcPr marL="68580" marR="68580" marT="34290" marB="34290"/>
                </a:tc>
                <a:tc>
                  <a:txBody>
                    <a:bodyPr/>
                    <a:lstStyle/>
                    <a:p>
                      <a:r>
                        <a:rPr lang="es-ES" sz="1200" b="0" dirty="0"/>
                        <a:t>Los académicos formalizan los conceptos de diversificación, riesgo</a:t>
                      </a:r>
                      <a:r>
                        <a:rPr lang="es-ES" sz="1200" b="0" baseline="0" dirty="0"/>
                        <a:t> y valoración</a:t>
                      </a:r>
                    </a:p>
                    <a:p>
                      <a:pPr marL="285750" indent="-285750">
                        <a:buFont typeface="Arial" panose="020B0604020202020204" pitchFamily="34" charset="0"/>
                        <a:buChar char="•"/>
                      </a:pPr>
                      <a:r>
                        <a:rPr lang="es-ES" sz="1200" b="0" baseline="0" dirty="0"/>
                        <a:t>MPT, CAPM, APT, factores de riesgo, Black-</a:t>
                      </a:r>
                      <a:r>
                        <a:rPr lang="es-ES" sz="1200" b="0" baseline="0" dirty="0" err="1"/>
                        <a:t>Scholes</a:t>
                      </a:r>
                      <a:r>
                        <a:rPr lang="es-ES" sz="1200" b="0" baseline="0" dirty="0"/>
                        <a:t>, microestructura de mercado</a:t>
                      </a:r>
                      <a:endParaRPr lang="en-US" sz="1200" b="0" dirty="0"/>
                    </a:p>
                  </a:txBody>
                  <a:tcPr marL="68580" marR="68580" marT="34290" marB="34290"/>
                </a:tc>
                <a:tc>
                  <a:txBody>
                    <a:bodyPr/>
                    <a:lstStyle/>
                    <a:p>
                      <a:r>
                        <a:rPr lang="es-ES" sz="1200" b="0" dirty="0"/>
                        <a:t>Avances tecnológicos en</a:t>
                      </a:r>
                    </a:p>
                    <a:p>
                      <a:pPr marL="285750" indent="-285750">
                        <a:buFont typeface="Arial" panose="020B0604020202020204" pitchFamily="34" charset="0"/>
                        <a:buChar char="•"/>
                      </a:pPr>
                      <a:r>
                        <a:rPr lang="es-ES" sz="1200" b="0" dirty="0"/>
                        <a:t>Almacenamiento de data</a:t>
                      </a:r>
                    </a:p>
                    <a:p>
                      <a:pPr marL="285750" indent="-285750">
                        <a:buFont typeface="Arial" panose="020B0604020202020204" pitchFamily="34" charset="0"/>
                        <a:buChar char="•"/>
                      </a:pPr>
                      <a:r>
                        <a:rPr lang="es-ES" sz="1200" b="0" dirty="0"/>
                        <a:t>Supercomputación</a:t>
                      </a:r>
                    </a:p>
                    <a:p>
                      <a:pPr marL="285750" indent="-285750">
                        <a:buFont typeface="Arial" panose="020B0604020202020204" pitchFamily="34" charset="0"/>
                        <a:buChar char="•"/>
                      </a:pPr>
                      <a:r>
                        <a:rPr lang="es-ES" sz="1200" b="0" dirty="0" err="1"/>
                        <a:t>Networking</a:t>
                      </a:r>
                      <a:endParaRPr lang="es-ES" sz="1200" b="0" dirty="0"/>
                    </a:p>
                    <a:p>
                      <a:pPr marL="0" indent="0">
                        <a:buFont typeface="Arial" panose="020B0604020202020204" pitchFamily="34" charset="0"/>
                        <a:buNone/>
                      </a:pPr>
                      <a:r>
                        <a:rPr lang="es-ES" sz="1200" b="0" dirty="0"/>
                        <a:t>Los</a:t>
                      </a:r>
                      <a:r>
                        <a:rPr lang="es-ES" sz="1200" b="0" baseline="0" dirty="0"/>
                        <a:t> m</a:t>
                      </a:r>
                      <a:r>
                        <a:rPr lang="es-ES" sz="1200" b="0" dirty="0"/>
                        <a:t>odelos</a:t>
                      </a:r>
                      <a:r>
                        <a:rPr lang="es-ES" sz="1200" b="0" baseline="0" dirty="0"/>
                        <a:t> matemáticos son más sofisticados</a:t>
                      </a:r>
                      <a:endParaRPr lang="en-US" sz="1200" b="0" dirty="0"/>
                    </a:p>
                  </a:txBody>
                  <a:tcPr marL="68580" marR="68580" marT="34290" marB="34290"/>
                </a:tc>
                <a:tc>
                  <a:txBody>
                    <a:bodyPr/>
                    <a:lstStyle/>
                    <a:p>
                      <a:r>
                        <a:rPr lang="es-ES" sz="1200" b="0" dirty="0"/>
                        <a:t>La</a:t>
                      </a:r>
                      <a:r>
                        <a:rPr lang="es-ES" sz="1200" b="0" baseline="0" dirty="0"/>
                        <a:t> data alternativa cambia los objetivos de investigación, de valoración y </a:t>
                      </a:r>
                      <a:r>
                        <a:rPr lang="es-ES" sz="1200" b="0" baseline="0" dirty="0" err="1"/>
                        <a:t>forecasting</a:t>
                      </a:r>
                      <a:r>
                        <a:rPr lang="es-ES" sz="1200" b="0" baseline="0" dirty="0"/>
                        <a:t> a </a:t>
                      </a:r>
                      <a:r>
                        <a:rPr lang="es-ES" sz="1200" b="0" baseline="0" dirty="0" err="1"/>
                        <a:t>nowcasting</a:t>
                      </a:r>
                      <a:r>
                        <a:rPr lang="es-ES" sz="1200" b="0" baseline="0" dirty="0"/>
                        <a:t> (Estimación directa)</a:t>
                      </a:r>
                      <a:endParaRPr lang="en-US" sz="1200" b="0" dirty="0"/>
                    </a:p>
                  </a:txBody>
                  <a:tcPr marL="68580" marR="68580" marT="34290" marB="34290"/>
                </a:tc>
                <a:extLst>
                  <a:ext uri="{0D108BD9-81ED-4DB2-BD59-A6C34878D82A}">
                    <a16:rowId xmlns:a16="http://schemas.microsoft.com/office/drawing/2014/main" val="1541929845"/>
                  </a:ext>
                </a:extLst>
              </a:tr>
            </a:tbl>
          </a:graphicData>
        </a:graphic>
      </p:graphicFrame>
      <p:graphicFrame>
        <p:nvGraphicFramePr>
          <p:cNvPr id="28" name="Tabla 27">
            <a:extLst>
              <a:ext uri="{FF2B5EF4-FFF2-40B4-BE49-F238E27FC236}">
                <a16:creationId xmlns:a16="http://schemas.microsoft.com/office/drawing/2014/main" id="{E6CFA81D-A22E-B28A-935B-24EF9C127A9E}"/>
              </a:ext>
            </a:extLst>
          </p:cNvPr>
          <p:cNvGraphicFramePr>
            <a:graphicFrameLocks noGrp="1"/>
          </p:cNvGraphicFramePr>
          <p:nvPr/>
        </p:nvGraphicFramePr>
        <p:xfrm>
          <a:off x="501826" y="3269428"/>
          <a:ext cx="8399384" cy="617220"/>
        </p:xfrm>
        <a:graphic>
          <a:graphicData uri="http://schemas.openxmlformats.org/drawingml/2006/table">
            <a:tbl>
              <a:tblPr firstRow="1" bandRow="1">
                <a:tableStyleId>{69CF1AB2-1976-4502-BF36-3FF5EA218861}</a:tableStyleId>
              </a:tblPr>
              <a:tblGrid>
                <a:gridCol w="2099846">
                  <a:extLst>
                    <a:ext uri="{9D8B030D-6E8A-4147-A177-3AD203B41FA5}">
                      <a16:colId xmlns:a16="http://schemas.microsoft.com/office/drawing/2014/main" val="813419762"/>
                    </a:ext>
                  </a:extLst>
                </a:gridCol>
                <a:gridCol w="2099846">
                  <a:extLst>
                    <a:ext uri="{9D8B030D-6E8A-4147-A177-3AD203B41FA5}">
                      <a16:colId xmlns:a16="http://schemas.microsoft.com/office/drawing/2014/main" val="3148691259"/>
                    </a:ext>
                  </a:extLst>
                </a:gridCol>
                <a:gridCol w="4199692">
                  <a:extLst>
                    <a:ext uri="{9D8B030D-6E8A-4147-A177-3AD203B41FA5}">
                      <a16:colId xmlns:a16="http://schemas.microsoft.com/office/drawing/2014/main" val="1822052271"/>
                    </a:ext>
                  </a:extLst>
                </a:gridCol>
              </a:tblGrid>
              <a:tr h="617220">
                <a:tc>
                  <a:txBody>
                    <a:bodyPr/>
                    <a:lstStyle/>
                    <a:p>
                      <a:r>
                        <a:rPr lang="es-ES" sz="1200" b="0" dirty="0"/>
                        <a:t>Las</a:t>
                      </a:r>
                      <a:r>
                        <a:rPr lang="es-ES" sz="1200" b="0" baseline="0" dirty="0"/>
                        <a:t> decisiones de inversión son motivadas por historias o temas</a:t>
                      </a:r>
                      <a:endParaRPr lang="en-US" sz="1200" b="0" dirty="0"/>
                    </a:p>
                  </a:txBody>
                  <a:tcPr marL="68580" marR="68580" marT="34290" marB="34290"/>
                </a:tc>
                <a:tc>
                  <a:txBody>
                    <a:bodyPr/>
                    <a:lstStyle/>
                    <a:p>
                      <a:r>
                        <a:rPr lang="es-ES" sz="1200" b="0" dirty="0"/>
                        <a:t>Las decisiones se</a:t>
                      </a:r>
                      <a:r>
                        <a:rPr lang="es-ES" sz="1200" b="0" baseline="0" dirty="0"/>
                        <a:t> basan en análisis financieros de oportunidades específicas</a:t>
                      </a:r>
                      <a:endParaRPr lang="en-US" sz="1200" b="0" dirty="0"/>
                    </a:p>
                  </a:txBody>
                  <a:tcPr marL="68580" marR="68580" marT="34290" marB="34290"/>
                </a:tc>
                <a:tc>
                  <a:txBody>
                    <a:bodyPr/>
                    <a:lstStyle/>
                    <a:p>
                      <a:r>
                        <a:rPr lang="es-ES" sz="1200" b="0" dirty="0"/>
                        <a:t>Las</a:t>
                      </a:r>
                      <a:r>
                        <a:rPr lang="es-ES" sz="1200" b="0" baseline="0" dirty="0"/>
                        <a:t> decisiones de inversión aumentan su base en investigación y tecnología. Algunos de los mejores fondos son </a:t>
                      </a:r>
                      <a:r>
                        <a:rPr lang="es-ES" sz="1200" b="0" baseline="0" dirty="0" err="1"/>
                        <a:t>quant-driven</a:t>
                      </a:r>
                      <a:endParaRPr lang="en-US" sz="1200" b="0" dirty="0"/>
                    </a:p>
                  </a:txBody>
                  <a:tcPr marL="68580" marR="68580" marT="34290" marB="34290"/>
                </a:tc>
                <a:extLst>
                  <a:ext uri="{0D108BD9-81ED-4DB2-BD59-A6C34878D82A}">
                    <a16:rowId xmlns:a16="http://schemas.microsoft.com/office/drawing/2014/main" val="1541929845"/>
                  </a:ext>
                </a:extLst>
              </a:tr>
            </a:tbl>
          </a:graphicData>
        </a:graphic>
      </p:graphicFrame>
      <p:graphicFrame>
        <p:nvGraphicFramePr>
          <p:cNvPr id="29" name="Tabla 28">
            <a:extLst>
              <a:ext uri="{FF2B5EF4-FFF2-40B4-BE49-F238E27FC236}">
                <a16:creationId xmlns:a16="http://schemas.microsoft.com/office/drawing/2014/main" id="{53E7CF1B-3BD3-8963-571F-D670B8685699}"/>
              </a:ext>
            </a:extLst>
          </p:cNvPr>
          <p:cNvGraphicFramePr>
            <a:graphicFrameLocks noGrp="1"/>
          </p:cNvGraphicFramePr>
          <p:nvPr/>
        </p:nvGraphicFramePr>
        <p:xfrm>
          <a:off x="495200" y="4002068"/>
          <a:ext cx="8406008" cy="800100"/>
        </p:xfrm>
        <a:graphic>
          <a:graphicData uri="http://schemas.openxmlformats.org/drawingml/2006/table">
            <a:tbl>
              <a:tblPr firstRow="1" bandRow="1">
                <a:tableStyleId>{D7AC3CCA-C797-4891-BE02-D94E43425B78}</a:tableStyleId>
              </a:tblPr>
              <a:tblGrid>
                <a:gridCol w="2101502">
                  <a:extLst>
                    <a:ext uri="{9D8B030D-6E8A-4147-A177-3AD203B41FA5}">
                      <a16:colId xmlns:a16="http://schemas.microsoft.com/office/drawing/2014/main" val="813419762"/>
                    </a:ext>
                  </a:extLst>
                </a:gridCol>
                <a:gridCol w="2101502">
                  <a:extLst>
                    <a:ext uri="{9D8B030D-6E8A-4147-A177-3AD203B41FA5}">
                      <a16:colId xmlns:a16="http://schemas.microsoft.com/office/drawing/2014/main" val="3148691259"/>
                    </a:ext>
                  </a:extLst>
                </a:gridCol>
                <a:gridCol w="2101502">
                  <a:extLst>
                    <a:ext uri="{9D8B030D-6E8A-4147-A177-3AD203B41FA5}">
                      <a16:colId xmlns:a16="http://schemas.microsoft.com/office/drawing/2014/main" val="1822052271"/>
                    </a:ext>
                  </a:extLst>
                </a:gridCol>
                <a:gridCol w="2101502">
                  <a:extLst>
                    <a:ext uri="{9D8B030D-6E8A-4147-A177-3AD203B41FA5}">
                      <a16:colId xmlns:a16="http://schemas.microsoft.com/office/drawing/2014/main" val="425590833"/>
                    </a:ext>
                  </a:extLst>
                </a:gridCol>
              </a:tblGrid>
              <a:tr h="800100">
                <a:tc>
                  <a:txBody>
                    <a:bodyPr/>
                    <a:lstStyle/>
                    <a:p>
                      <a:r>
                        <a:rPr lang="es-ES" sz="1200" b="0" dirty="0"/>
                        <a:t>Los profesionales de inversión no reciben formación académica</a:t>
                      </a:r>
                      <a:endParaRPr lang="en-US" sz="1200" b="0" dirty="0"/>
                    </a:p>
                  </a:txBody>
                  <a:tcPr marL="68580" marR="68580" marT="34290" marB="34290"/>
                </a:tc>
                <a:tc>
                  <a:txBody>
                    <a:bodyPr/>
                    <a:lstStyle/>
                    <a:p>
                      <a:r>
                        <a:rPr lang="es-ES" sz="1200" b="0" dirty="0"/>
                        <a:t>Durante este periodo,</a:t>
                      </a:r>
                      <a:r>
                        <a:rPr lang="es-ES" sz="1200" b="0" baseline="0" dirty="0"/>
                        <a:t> la CFA es el estándar de acreditación financiera</a:t>
                      </a:r>
                      <a:endParaRPr lang="en-US" sz="1200" b="0" dirty="0"/>
                    </a:p>
                  </a:txBody>
                  <a:tcPr marL="68580" marR="68580" marT="34290" marB="34290"/>
                </a:tc>
                <a:tc>
                  <a:txBody>
                    <a:bodyPr/>
                    <a:lstStyle/>
                    <a:p>
                      <a:r>
                        <a:rPr lang="es-ES" sz="1200" b="0" dirty="0"/>
                        <a:t>Las empresas contratan graduados en STEM para roles de investigación e</a:t>
                      </a:r>
                      <a:r>
                        <a:rPr lang="es-ES" sz="1200" b="0" baseline="0" dirty="0"/>
                        <a:t> ingeniería de software</a:t>
                      </a:r>
                      <a:endParaRPr lang="en-US" sz="1200" b="0" dirty="0"/>
                    </a:p>
                  </a:txBody>
                  <a:tcPr marL="68580" marR="68580" marT="34290" marB="34290"/>
                </a:tc>
                <a:tc>
                  <a:txBody>
                    <a:bodyPr/>
                    <a:lstStyle/>
                    <a:p>
                      <a:r>
                        <a:rPr lang="es-ES" sz="1200" b="0" dirty="0"/>
                        <a:t>Alta demanda de científicos</a:t>
                      </a:r>
                      <a:r>
                        <a:rPr lang="es-ES" sz="1200" b="0" baseline="0" dirty="0"/>
                        <a:t> de datos y expertos en automatización</a:t>
                      </a:r>
                      <a:endParaRPr lang="en-US" sz="1200" b="0" dirty="0"/>
                    </a:p>
                  </a:txBody>
                  <a:tcPr marL="68580" marR="68580" marT="34290" marB="34290"/>
                </a:tc>
                <a:extLst>
                  <a:ext uri="{0D108BD9-81ED-4DB2-BD59-A6C34878D82A}">
                    <a16:rowId xmlns:a16="http://schemas.microsoft.com/office/drawing/2014/main" val="1541929845"/>
                  </a:ext>
                </a:extLst>
              </a:tr>
            </a:tbl>
          </a:graphicData>
        </a:graphic>
      </p:graphicFrame>
      <p:cxnSp>
        <p:nvCxnSpPr>
          <p:cNvPr id="30" name="Conector recto de flecha 29">
            <a:extLst>
              <a:ext uri="{FF2B5EF4-FFF2-40B4-BE49-F238E27FC236}">
                <a16:creationId xmlns:a16="http://schemas.microsoft.com/office/drawing/2014/main" id="{97D5D1D7-BF1A-ED1F-0DBB-EF4FFBB2EE8A}"/>
              </a:ext>
            </a:extLst>
          </p:cNvPr>
          <p:cNvCxnSpPr/>
          <p:nvPr/>
        </p:nvCxnSpPr>
        <p:spPr>
          <a:xfrm>
            <a:off x="526746" y="2949073"/>
            <a:ext cx="837662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C9207CDD-293C-9066-190B-F7E51B2DAF3D}"/>
              </a:ext>
            </a:extLst>
          </p:cNvPr>
          <p:cNvCxnSpPr>
            <a:cxnSpLocks/>
          </p:cNvCxnSpPr>
          <p:nvPr/>
        </p:nvCxnSpPr>
        <p:spPr>
          <a:xfrm>
            <a:off x="6823747" y="2836812"/>
            <a:ext cx="1" cy="22994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E650D42C-FA61-0528-4478-75279F75AD82}"/>
              </a:ext>
            </a:extLst>
          </p:cNvPr>
          <p:cNvCxnSpPr>
            <a:cxnSpLocks/>
          </p:cNvCxnSpPr>
          <p:nvPr/>
        </p:nvCxnSpPr>
        <p:spPr>
          <a:xfrm>
            <a:off x="4652048" y="2832758"/>
            <a:ext cx="0" cy="234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867F2802-C758-DE0C-CE97-76B7A98C8EAB}"/>
              </a:ext>
            </a:extLst>
          </p:cNvPr>
          <p:cNvCxnSpPr/>
          <p:nvPr/>
        </p:nvCxnSpPr>
        <p:spPr>
          <a:xfrm>
            <a:off x="2603472" y="2806567"/>
            <a:ext cx="0" cy="260192"/>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Rectangle 11">
            <a:extLst>
              <a:ext uri="{FF2B5EF4-FFF2-40B4-BE49-F238E27FC236}">
                <a16:creationId xmlns:a16="http://schemas.microsoft.com/office/drawing/2014/main" id="{5D0D1495-0110-01F1-3227-CA7C3131214D}"/>
              </a:ext>
            </a:extLst>
          </p:cNvPr>
          <p:cNvSpPr txBox="1"/>
          <p:nvPr/>
        </p:nvSpPr>
        <p:spPr>
          <a:xfrm rot="16200000">
            <a:off x="-370890" y="1760138"/>
            <a:ext cx="1518272" cy="3000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350" b="0">
                <a:solidFill>
                  <a:schemeClr val="bg1"/>
                </a:solidFill>
                <a:latin typeface="+mn-lt"/>
                <a:cs typeface="Arial" panose="020B0604020202020204" pitchFamily="34" charset="0"/>
              </a:rPr>
              <a:t>Condiciones</a:t>
            </a:r>
            <a:endParaRPr lang="es-CO" sz="1350" b="0">
              <a:solidFill>
                <a:schemeClr val="bg1"/>
              </a:solidFill>
              <a:latin typeface="+mn-lt"/>
              <a:cs typeface="Arial" panose="020B0604020202020204" pitchFamily="34" charset="0"/>
            </a:endParaRPr>
          </a:p>
        </p:txBody>
      </p:sp>
      <p:sp>
        <p:nvSpPr>
          <p:cNvPr id="35" name="Rectangle 11">
            <a:extLst>
              <a:ext uri="{FF2B5EF4-FFF2-40B4-BE49-F238E27FC236}">
                <a16:creationId xmlns:a16="http://schemas.microsoft.com/office/drawing/2014/main" id="{FFD8238F-525D-8BB5-101D-10841A38EC72}"/>
              </a:ext>
            </a:extLst>
          </p:cNvPr>
          <p:cNvSpPr txBox="1"/>
          <p:nvPr/>
        </p:nvSpPr>
        <p:spPr>
          <a:xfrm rot="16200000">
            <a:off x="-380437" y="3415661"/>
            <a:ext cx="1518272" cy="3000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350" b="0">
                <a:solidFill>
                  <a:schemeClr val="bg1"/>
                </a:solidFill>
                <a:latin typeface="+mn-lt"/>
                <a:cs typeface="Arial" panose="020B0604020202020204" pitchFamily="34" charset="0"/>
              </a:rPr>
              <a:t>Razones</a:t>
            </a:r>
            <a:endParaRPr lang="es-CO" sz="1350" b="0">
              <a:solidFill>
                <a:schemeClr val="bg1"/>
              </a:solidFill>
              <a:latin typeface="+mn-lt"/>
              <a:cs typeface="Arial" panose="020B0604020202020204" pitchFamily="34" charset="0"/>
            </a:endParaRPr>
          </a:p>
        </p:txBody>
      </p:sp>
      <p:sp>
        <p:nvSpPr>
          <p:cNvPr id="36" name="Rectangle 11">
            <a:extLst>
              <a:ext uri="{FF2B5EF4-FFF2-40B4-BE49-F238E27FC236}">
                <a16:creationId xmlns:a16="http://schemas.microsoft.com/office/drawing/2014/main" id="{7A53784C-2B5A-B919-EEA0-70321018B609}"/>
              </a:ext>
            </a:extLst>
          </p:cNvPr>
          <p:cNvSpPr txBox="1"/>
          <p:nvPr/>
        </p:nvSpPr>
        <p:spPr>
          <a:xfrm rot="16200000">
            <a:off x="-380437" y="4252077"/>
            <a:ext cx="1518272" cy="3000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350" b="0">
                <a:solidFill>
                  <a:schemeClr val="bg1"/>
                </a:solidFill>
                <a:latin typeface="+mn-lt"/>
                <a:cs typeface="Arial" panose="020B0604020202020204" pitchFamily="34" charset="0"/>
              </a:rPr>
              <a:t>Capacidades</a:t>
            </a:r>
            <a:endParaRPr lang="es-CO" sz="1350" b="0">
              <a:solidFill>
                <a:schemeClr val="bg1"/>
              </a:solidFill>
              <a:latin typeface="+mn-lt"/>
              <a:cs typeface="Arial" panose="020B0604020202020204" pitchFamily="34" charset="0"/>
            </a:endParaRPr>
          </a:p>
        </p:txBody>
      </p:sp>
      <p:sp>
        <p:nvSpPr>
          <p:cNvPr id="37" name="Rectangle 11">
            <a:extLst>
              <a:ext uri="{FF2B5EF4-FFF2-40B4-BE49-F238E27FC236}">
                <a16:creationId xmlns:a16="http://schemas.microsoft.com/office/drawing/2014/main" id="{8C683E79-70A1-726D-2965-8FB11520DA8C}"/>
              </a:ext>
            </a:extLst>
          </p:cNvPr>
          <p:cNvSpPr txBox="1"/>
          <p:nvPr/>
        </p:nvSpPr>
        <p:spPr>
          <a:xfrm>
            <a:off x="1207202" y="2543703"/>
            <a:ext cx="2789180" cy="276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dirty="0">
                <a:solidFill>
                  <a:schemeClr val="tx1">
                    <a:lumMod val="85000"/>
                    <a:lumOff val="15000"/>
                  </a:schemeClr>
                </a:solidFill>
                <a:latin typeface="+mn-lt"/>
                <a:cs typeface="Arial" panose="020B0604020202020204" pitchFamily="34" charset="0"/>
              </a:rPr>
              <a:t>1950</a:t>
            </a:r>
            <a:endParaRPr lang="es-CO" dirty="0">
              <a:solidFill>
                <a:schemeClr val="tx1">
                  <a:lumMod val="85000"/>
                  <a:lumOff val="15000"/>
                </a:schemeClr>
              </a:solidFill>
              <a:latin typeface="+mn-lt"/>
              <a:cs typeface="Arial" panose="020B0604020202020204" pitchFamily="34" charset="0"/>
            </a:endParaRPr>
          </a:p>
        </p:txBody>
      </p:sp>
      <p:sp>
        <p:nvSpPr>
          <p:cNvPr id="38" name="Rectangle 11">
            <a:extLst>
              <a:ext uri="{FF2B5EF4-FFF2-40B4-BE49-F238E27FC236}">
                <a16:creationId xmlns:a16="http://schemas.microsoft.com/office/drawing/2014/main" id="{21C13F77-8472-B624-4355-EDB68CD6D587}"/>
              </a:ext>
            </a:extLst>
          </p:cNvPr>
          <p:cNvSpPr txBox="1"/>
          <p:nvPr/>
        </p:nvSpPr>
        <p:spPr>
          <a:xfrm>
            <a:off x="3257458" y="2555759"/>
            <a:ext cx="2789180" cy="276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a:solidFill>
                  <a:schemeClr val="tx1">
                    <a:lumMod val="85000"/>
                    <a:lumOff val="15000"/>
                  </a:schemeClr>
                </a:solidFill>
                <a:latin typeface="+mn-lt"/>
                <a:cs typeface="Arial" panose="020B0604020202020204" pitchFamily="34" charset="0"/>
              </a:rPr>
              <a:t>2000</a:t>
            </a:r>
            <a:endParaRPr lang="es-CO">
              <a:solidFill>
                <a:schemeClr val="tx1">
                  <a:lumMod val="85000"/>
                  <a:lumOff val="15000"/>
                </a:schemeClr>
              </a:solidFill>
              <a:latin typeface="+mn-lt"/>
              <a:cs typeface="Arial" panose="020B0604020202020204" pitchFamily="34" charset="0"/>
            </a:endParaRPr>
          </a:p>
        </p:txBody>
      </p:sp>
      <p:sp>
        <p:nvSpPr>
          <p:cNvPr id="39" name="Rectangle 11">
            <a:extLst>
              <a:ext uri="{FF2B5EF4-FFF2-40B4-BE49-F238E27FC236}">
                <a16:creationId xmlns:a16="http://schemas.microsoft.com/office/drawing/2014/main" id="{11C81718-E5BA-244D-B515-760BC86DC85F}"/>
              </a:ext>
            </a:extLst>
          </p:cNvPr>
          <p:cNvSpPr txBox="1"/>
          <p:nvPr/>
        </p:nvSpPr>
        <p:spPr>
          <a:xfrm>
            <a:off x="5429157" y="2559813"/>
            <a:ext cx="2789180" cy="276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a:solidFill>
                  <a:schemeClr val="tx1">
                    <a:lumMod val="85000"/>
                    <a:lumOff val="15000"/>
                  </a:schemeClr>
                </a:solidFill>
                <a:latin typeface="+mn-lt"/>
                <a:cs typeface="Arial" panose="020B0604020202020204" pitchFamily="34" charset="0"/>
              </a:rPr>
              <a:t>2015</a:t>
            </a:r>
            <a:endParaRPr lang="es-CO">
              <a:solidFill>
                <a:schemeClr val="tx1">
                  <a:lumMod val="85000"/>
                  <a:lumOff val="15000"/>
                </a:schemeClr>
              </a:solidFill>
              <a:latin typeface="+mn-lt"/>
              <a:cs typeface="Arial" panose="020B0604020202020204" pitchFamily="34" charset="0"/>
            </a:endParaRPr>
          </a:p>
        </p:txBody>
      </p:sp>
      <p:sp>
        <p:nvSpPr>
          <p:cNvPr id="40" name="Rectangle 11">
            <a:extLst>
              <a:ext uri="{FF2B5EF4-FFF2-40B4-BE49-F238E27FC236}">
                <a16:creationId xmlns:a16="http://schemas.microsoft.com/office/drawing/2014/main" id="{D177B5D0-40B9-43A5-A7DD-1B9F4B3700FE}"/>
              </a:ext>
            </a:extLst>
          </p:cNvPr>
          <p:cNvSpPr txBox="1"/>
          <p:nvPr/>
        </p:nvSpPr>
        <p:spPr>
          <a:xfrm>
            <a:off x="2234953" y="2711129"/>
            <a:ext cx="2789180" cy="2539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050" b="0">
                <a:solidFill>
                  <a:schemeClr val="bg1"/>
                </a:solidFill>
                <a:latin typeface="+mn-lt"/>
                <a:cs typeface="Arial" panose="020B0604020202020204" pitchFamily="34" charset="0"/>
              </a:rPr>
              <a:t>Análisis fundamental, econometría</a:t>
            </a:r>
            <a:endParaRPr lang="es-CO" sz="1050" b="0">
              <a:solidFill>
                <a:schemeClr val="bg1"/>
              </a:solidFill>
              <a:latin typeface="+mn-lt"/>
              <a:cs typeface="Arial" panose="020B0604020202020204" pitchFamily="34" charset="0"/>
            </a:endParaRPr>
          </a:p>
        </p:txBody>
      </p:sp>
      <p:sp>
        <p:nvSpPr>
          <p:cNvPr id="41" name="Rectangle 11">
            <a:extLst>
              <a:ext uri="{FF2B5EF4-FFF2-40B4-BE49-F238E27FC236}">
                <a16:creationId xmlns:a16="http://schemas.microsoft.com/office/drawing/2014/main" id="{C085FAF0-11B6-4436-8094-7797A5637B5C}"/>
              </a:ext>
            </a:extLst>
          </p:cNvPr>
          <p:cNvSpPr txBox="1"/>
          <p:nvPr/>
        </p:nvSpPr>
        <p:spPr>
          <a:xfrm>
            <a:off x="4424212" y="2723957"/>
            <a:ext cx="2789180" cy="2539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nchor="ctr">
            <a:spAutoFit/>
          </a:bodyPr>
          <a:lstStyle>
            <a:lvl1pPr algn="just">
              <a:lnSpc>
                <a:spcPct val="150000"/>
              </a:lnSpc>
              <a:defRPr sz="1200" b="1">
                <a:solidFill>
                  <a:srgbClr val="09193C"/>
                </a:solidFill>
                <a:latin typeface="Open Sans"/>
                <a:ea typeface="Open Sans"/>
                <a:cs typeface="Open Sans"/>
                <a:sym typeface="Open Sans"/>
              </a:defRPr>
            </a:lvl1pPr>
          </a:lstStyle>
          <a:p>
            <a:pPr algn="ctr">
              <a:lnSpc>
                <a:spcPct val="100000"/>
              </a:lnSpc>
            </a:pPr>
            <a:r>
              <a:rPr lang="es-ES" sz="1050" b="0">
                <a:solidFill>
                  <a:schemeClr val="bg1"/>
                </a:solidFill>
                <a:latin typeface="+mn-lt"/>
                <a:cs typeface="Arial" panose="020B0604020202020204" pitchFamily="34" charset="0"/>
              </a:rPr>
              <a:t>Microestructura de mercado, HFT</a:t>
            </a:r>
            <a:endParaRPr lang="es-CO" sz="1050" b="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2558212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43308E2C2DD958489E9C8E793A06D5E8" ma:contentTypeVersion="12" ma:contentTypeDescription="Crear nuevo documento." ma:contentTypeScope="" ma:versionID="15bad16732292c4f60c2fe2543764aaa">
  <xsd:schema xmlns:xsd="http://www.w3.org/2001/XMLSchema" xmlns:xs="http://www.w3.org/2001/XMLSchema" xmlns:p="http://schemas.microsoft.com/office/2006/metadata/properties" xmlns:ns2="25213e9b-8bb7-45b5-914f-c3dad939e17d" xmlns:ns3="01dc86f4-2cda-4f90-8d8a-536c7f0a1faf" targetNamespace="http://schemas.microsoft.com/office/2006/metadata/properties" ma:root="true" ma:fieldsID="632d20f4bf6d4b5af68901bea9c74cdf" ns2:_="" ns3:_="">
    <xsd:import namespace="25213e9b-8bb7-45b5-914f-c3dad939e17d"/>
    <xsd:import namespace="01dc86f4-2cda-4f90-8d8a-536c7f0a1fa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213e9b-8bb7-45b5-914f-c3dad939e1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afde7d27-8406-4ddb-a862-9a55ababfa0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dc86f4-2cda-4f90-8d8a-536c7f0a1fa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c2d3c77-2e92-445b-8ebb-36fca2b1a4fa}" ma:internalName="TaxCatchAll" ma:showField="CatchAllData" ma:web="01dc86f4-2cda-4f90-8d8a-536c7f0a1faf">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2497B5-FF05-47AF-A91E-839BE0A3F7FE}">
  <ds:schemaRefs>
    <ds:schemaRef ds:uri="http://schemas.microsoft.com/sharepoint/v3/contenttype/forms"/>
  </ds:schemaRefs>
</ds:datastoreItem>
</file>

<file path=customXml/itemProps2.xml><?xml version="1.0" encoding="utf-8"?>
<ds:datastoreItem xmlns:ds="http://schemas.openxmlformats.org/officeDocument/2006/customXml" ds:itemID="{C7CF4002-7D28-4AFD-9112-99E95AEF1B48}">
  <ds:schemaRefs>
    <ds:schemaRef ds:uri="01dc86f4-2cda-4f90-8d8a-536c7f0a1faf"/>
    <ds:schemaRef ds:uri="25213e9b-8bb7-45b5-914f-c3dad939e1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1943</TotalTime>
  <Words>3181</Words>
  <Application>Microsoft Office PowerPoint</Application>
  <PresentationFormat>On-screen Show (16:9)</PresentationFormat>
  <Paragraphs>483</Paragraphs>
  <Slides>65</Slides>
  <Notes>2</Notes>
  <HiddenSlides>24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Aptos</vt:lpstr>
      <vt:lpstr>Arial</vt:lpstr>
      <vt:lpstr>Calibri</vt:lpstr>
      <vt:lpstr>Cambria Math</vt:lpstr>
      <vt:lpstr>Courier New</vt:lpstr>
      <vt:lpstr>Verdana</vt:lpstr>
      <vt:lpstr>Tema de Office</vt:lpstr>
      <vt:lpstr>De Quants a Copilots Dónde Estamos en IA</vt:lpstr>
      <vt:lpstr>"La fábrica del futuro tendrá solo dos empleados, un hombre y un perro. El hombre estará allí para alimentar al perro. El perro estará allí para evitar que el hombre toque la máquina."​</vt:lpstr>
      <vt:lpstr>“Hay décadas en las que nada pasa….​  Y hay semanas en las que pasan décadas”</vt:lpstr>
      <vt:lpstr>Una semana es mucho tiempo en IA</vt:lpstr>
      <vt:lpstr>¿De dónde venimos?​</vt:lpstr>
      <vt:lpstr>PowerPoint Presentation</vt:lpstr>
      <vt:lpstr>PowerPoint Presentation</vt:lpstr>
      <vt:lpstr>PowerPoint Presentation</vt:lpstr>
      <vt:lpstr>PowerPoint Presentation</vt:lpstr>
      <vt:lpstr>“El interés compuesto es la octava maravilla del mundo, aquel que lo entiende, lo gana; aquel que no, lo paga”​</vt:lpstr>
      <vt:lpstr>PowerPoint Presentation</vt:lpstr>
      <vt:lpstr>¿Qué es econometría?​</vt:lpstr>
      <vt:lpstr>¿Qué ha impulsado esta evolución?​</vt:lpstr>
      <vt:lpstr>Image Net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¿Hacia dónde vamos?​</vt:lpstr>
      <vt:lpstr>Ciclo de expectativas para la inteligencia artificial, 2024</vt:lpstr>
      <vt:lpstr>IA vs desempeño humano🙆‍♂️</vt:lpstr>
      <vt:lpstr>La IA ahora aprueba pruebas complejas de razonamiento humano</vt:lpstr>
      <vt:lpstr>PowerPoint Presentation</vt:lpstr>
      <vt:lpstr>La IA puede potenciar a quienes tienen menos experiencia</vt:lpstr>
      <vt:lpstr>PowerPoint Presentation</vt:lpstr>
      <vt:lpstr>PowerPoint Presentation</vt:lpstr>
      <vt:lpstr>PowerPoint Presentation</vt:lpstr>
      <vt:lpstr>PowerPoint Presentation</vt:lpstr>
      <vt:lpstr>Valor actual de la IA</vt:lpstr>
      <vt:lpstr>IA en el futuro🕤</vt:lpstr>
      <vt:lpstr>Agentes de IA</vt:lpstr>
      <vt:lpstr>Agentes de IA</vt:lpstr>
      <vt:lpstr>Flujos de trabajo agénticos</vt:lpstr>
      <vt:lpstr>PowerPoint Presentation</vt:lpstr>
      <vt:lpstr>PowerPoint Presentation</vt:lpstr>
      <vt:lpstr>Ser AI-first significa revisar las ideas "imposibles" de ayer.</vt:lpstr>
      <vt:lpstr>IA y el futuro del trabajo</vt:lpstr>
      <vt:lpstr>¿Qué son las "habilidades blandas"?</vt:lpstr>
      <vt:lpstr>Principales habilidades para el futuro</vt:lpstr>
      <vt:lpstr>Mantenerse al día con la IA en 2025? Buena suerte con eso...</vt:lpstr>
      <vt:lpstr>Orientación para mantenerse a la vanguardia en IA​</vt:lpstr>
      <vt:lpstr>PowerPoint Presentation</vt:lpstr>
      <vt:lpstr>El mito de Sísifo​</vt:lpstr>
      <vt:lpstr>PowerPoint Presentation</vt:lpstr>
      <vt:lpstr>PowerPoint Presentation</vt:lpstr>
      <vt:lpstr>PowerPoint Presentation</vt:lpstr>
      <vt:lpstr>Resumen📃​</vt:lpstr>
      <vt:lpstr>¿Qué estamos haciendo en el FLAR?​</vt:lpstr>
      <vt:lpstr>Innovación – Estrategia AAA​</vt:lpstr>
      <vt:lpstr>Inteligencia Artificial (AI): Cómo está transformando la industria financiera​</vt:lpstr>
      <vt:lpstr>PowerPoint Presentation</vt:lpstr>
      <vt:lpstr>PowerPoint Presentation</vt:lpstr>
      <vt:lpstr>PowerPoint Presentation</vt:lpstr>
      <vt:lpstr>TDSP – Team Data Science Process Lifecycle​</vt:lpstr>
      <vt:lpstr>AZ DevOps &amp; Scrum🧑‍💻​</vt:lpstr>
      <vt:lpstr>AIDA (Analitica, Inteligencia y Data Avanzada)​</vt:lpstr>
      <vt:lpstr>AZ DevOps &amp; Scrum​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Jhon Henry Osorno Aguirre</dc:creator>
  <cp:lastModifiedBy>Antonio Candia</cp:lastModifiedBy>
  <cp:revision>74</cp:revision>
  <dcterms:created xsi:type="dcterms:W3CDTF">2024-10-01T08:39:16Z</dcterms:created>
  <dcterms:modified xsi:type="dcterms:W3CDTF">2025-11-15T17:27:29Z</dcterms:modified>
</cp:coreProperties>
</file>